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8" r:id="rId4"/>
    <p:sldId id="258" r:id="rId5"/>
    <p:sldId id="260" r:id="rId6"/>
    <p:sldId id="259" r:id="rId7"/>
    <p:sldId id="265" r:id="rId8"/>
    <p:sldId id="269" r:id="rId9"/>
    <p:sldId id="273" r:id="rId10"/>
    <p:sldId id="271" r:id="rId11"/>
    <p:sldId id="267" r:id="rId12"/>
    <p:sldId id="274" r:id="rId13"/>
    <p:sldId id="275" r:id="rId14"/>
    <p:sldId id="276" r:id="rId15"/>
    <p:sldId id="262" r:id="rId16"/>
  </p:sldIdLst>
  <p:sldSz cx="18288000" cy="10287000"/>
  <p:notesSz cx="6858000" cy="9144000"/>
  <p:embeddedFontLst>
    <p:embeddedFont>
      <p:font typeface="League Spartan" panose="020B0604020202020204" charset="0"/>
      <p:regular r:id="rId17"/>
    </p:embeddedFont>
    <p:embeddedFont>
      <p:font typeface="Open Sans 1 Bold" panose="020B0604020202020204" charset="0"/>
      <p:regular r:id="rId18"/>
    </p:embeddedFont>
    <p:embeddedFont>
      <p:font typeface="Open Sans 2" panose="020B0604020202020204" charset="0"/>
      <p:regular r:id="rId19"/>
    </p:embeddedFont>
    <p:embeddedFont>
      <p:font typeface="Open Sans 2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.jpe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1.bin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emf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svg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5349" y="552887"/>
            <a:ext cx="17157422" cy="9157443"/>
            <a:chOff x="0" y="0"/>
            <a:chExt cx="4518827" cy="2411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8827" cy="2411837"/>
            </a:xfrm>
            <a:custGeom>
              <a:avLst/>
              <a:gdLst/>
              <a:ahLst/>
              <a:cxnLst/>
              <a:rect l="l" t="t" r="r" b="b"/>
              <a:pathLst>
                <a:path w="4518827" h="2411837">
                  <a:moveTo>
                    <a:pt x="0" y="0"/>
                  </a:moveTo>
                  <a:lnTo>
                    <a:pt x="4518827" y="0"/>
                  </a:lnTo>
                  <a:lnTo>
                    <a:pt x="4518827" y="2411837"/>
                  </a:lnTo>
                  <a:lnTo>
                    <a:pt x="0" y="2411837"/>
                  </a:lnTo>
                  <a:close/>
                </a:path>
              </a:pathLst>
            </a:custGeom>
            <a:solidFill>
              <a:srgbClr val="6980A2"/>
            </a:solidFill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8827" cy="2449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ES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565349" y="1221296"/>
            <a:ext cx="11036006" cy="8489034"/>
          </a:xfrm>
          <a:custGeom>
            <a:avLst/>
            <a:gdLst/>
            <a:ahLst/>
            <a:cxnLst/>
            <a:rect l="l" t="t" r="r" b="b"/>
            <a:pathLst>
              <a:path w="11036006" h="8489034">
                <a:moveTo>
                  <a:pt x="0" y="0"/>
                </a:moveTo>
                <a:lnTo>
                  <a:pt x="11036005" y="0"/>
                </a:lnTo>
                <a:lnTo>
                  <a:pt x="11036005" y="8489034"/>
                </a:lnTo>
                <a:lnTo>
                  <a:pt x="0" y="848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94" b="-21524"/>
            </a:stretch>
          </a:blipFill>
        </p:spPr>
        <p:txBody>
          <a:bodyPr/>
          <a:lstStyle/>
          <a:p>
            <a:endParaRPr lang="es-ES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416963" y="433316"/>
            <a:ext cx="17454074" cy="9420368"/>
            <a:chOff x="0" y="0"/>
            <a:chExt cx="4596958" cy="24810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6958" cy="2481085"/>
            </a:xfrm>
            <a:custGeom>
              <a:avLst/>
              <a:gdLst/>
              <a:ahLst/>
              <a:cxnLst/>
              <a:rect l="l" t="t" r="r" b="b"/>
              <a:pathLst>
                <a:path w="4596958" h="2481085">
                  <a:moveTo>
                    <a:pt x="0" y="0"/>
                  </a:moveTo>
                  <a:lnTo>
                    <a:pt x="4596958" y="0"/>
                  </a:lnTo>
                  <a:lnTo>
                    <a:pt x="4596958" y="2481085"/>
                  </a:lnTo>
                  <a:lnTo>
                    <a:pt x="0" y="24810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32859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96958" cy="2519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6154" y="506491"/>
            <a:ext cx="17257924" cy="9250234"/>
            <a:chOff x="0" y="0"/>
            <a:chExt cx="4545297" cy="24362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45297" cy="2436276"/>
            </a:xfrm>
            <a:custGeom>
              <a:avLst/>
              <a:gdLst/>
              <a:ahLst/>
              <a:cxnLst/>
              <a:rect l="l" t="t" r="r" b="b"/>
              <a:pathLst>
                <a:path w="4545297" h="2436276">
                  <a:moveTo>
                    <a:pt x="0" y="0"/>
                  </a:moveTo>
                  <a:lnTo>
                    <a:pt x="4545297" y="0"/>
                  </a:lnTo>
                  <a:lnTo>
                    <a:pt x="4545297" y="2436276"/>
                  </a:lnTo>
                  <a:lnTo>
                    <a:pt x="0" y="24362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545297" cy="2474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5349" y="552887"/>
            <a:ext cx="17157422" cy="9157443"/>
            <a:chOff x="0" y="0"/>
            <a:chExt cx="4518827" cy="24118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18827" cy="2411837"/>
            </a:xfrm>
            <a:custGeom>
              <a:avLst/>
              <a:gdLst/>
              <a:ahLst/>
              <a:cxnLst/>
              <a:rect l="l" t="t" r="r" b="b"/>
              <a:pathLst>
                <a:path w="4518827" h="2411837">
                  <a:moveTo>
                    <a:pt x="0" y="0"/>
                  </a:moveTo>
                  <a:lnTo>
                    <a:pt x="4518827" y="0"/>
                  </a:lnTo>
                  <a:lnTo>
                    <a:pt x="4518827" y="2411837"/>
                  </a:lnTo>
                  <a:lnTo>
                    <a:pt x="0" y="24118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92A0B4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18827" cy="2449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895648" y="6681901"/>
            <a:ext cx="3204287" cy="2121077"/>
            <a:chOff x="0" y="0"/>
            <a:chExt cx="8956231" cy="59285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956232" cy="5928575"/>
            </a:xfrm>
            <a:custGeom>
              <a:avLst/>
              <a:gdLst/>
              <a:ahLst/>
              <a:cxnLst/>
              <a:rect l="l" t="t" r="r" b="b"/>
              <a:pathLst>
                <a:path w="8956232" h="5928575">
                  <a:moveTo>
                    <a:pt x="0" y="1091202"/>
                  </a:moveTo>
                  <a:lnTo>
                    <a:pt x="8799943" y="0"/>
                  </a:lnTo>
                  <a:lnTo>
                    <a:pt x="8956232" y="3846823"/>
                  </a:lnTo>
                  <a:lnTo>
                    <a:pt x="7534928" y="4691307"/>
                  </a:lnTo>
                  <a:lnTo>
                    <a:pt x="7922891" y="5928575"/>
                  </a:lnTo>
                  <a:lnTo>
                    <a:pt x="97450" y="5928575"/>
                  </a:lnTo>
                  <a:lnTo>
                    <a:pt x="972664" y="2067023"/>
                  </a:lnTo>
                  <a:lnTo>
                    <a:pt x="253738" y="2105074"/>
                  </a:lnTo>
                  <a:close/>
                </a:path>
              </a:pathLst>
            </a:custGeom>
            <a:blipFill>
              <a:blip r:embed="rId3"/>
              <a:stretch>
                <a:fillRect t="-3466" b="-3466"/>
              </a:stretch>
            </a:blipFill>
          </p:spPr>
          <p:txBody>
            <a:bodyPr/>
            <a:lstStyle/>
            <a:p>
              <a:endParaRPr lang="es-ES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099936" y="6893345"/>
            <a:ext cx="1055304" cy="1698190"/>
          </a:xfrm>
          <a:custGeom>
            <a:avLst/>
            <a:gdLst/>
            <a:ahLst/>
            <a:cxnLst/>
            <a:rect l="l" t="t" r="r" b="b"/>
            <a:pathLst>
              <a:path w="1055304" h="1698190">
                <a:moveTo>
                  <a:pt x="0" y="0"/>
                </a:moveTo>
                <a:lnTo>
                  <a:pt x="1055303" y="0"/>
                </a:lnTo>
                <a:lnTo>
                  <a:pt x="1055303" y="1698189"/>
                </a:lnTo>
                <a:lnTo>
                  <a:pt x="0" y="169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18" name="AutoShape 18"/>
          <p:cNvSpPr/>
          <p:nvPr/>
        </p:nvSpPr>
        <p:spPr>
          <a:xfrm flipV="1">
            <a:off x="8570287" y="4594385"/>
            <a:ext cx="7992823" cy="9525"/>
          </a:xfrm>
          <a:prstGeom prst="line">
            <a:avLst/>
          </a:prstGeom>
          <a:ln w="57150" cap="flat">
            <a:solidFill>
              <a:srgbClr val="F0F1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 noProof="0" dirty="0"/>
          </a:p>
        </p:txBody>
      </p:sp>
      <p:sp>
        <p:nvSpPr>
          <p:cNvPr id="19" name="TextBox 19"/>
          <p:cNvSpPr txBox="1"/>
          <p:nvPr/>
        </p:nvSpPr>
        <p:spPr>
          <a:xfrm>
            <a:off x="3723751" y="1967343"/>
            <a:ext cx="12839392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s-ES" sz="6000" noProof="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 JORNADA PROVINCIAL DE</a:t>
            </a:r>
          </a:p>
          <a:p>
            <a:pPr marL="0" lvl="0" indent="0" algn="r">
              <a:lnSpc>
                <a:spcPts val="7200"/>
              </a:lnSpc>
            </a:pPr>
            <a:r>
              <a:rPr lang="es-ES" sz="6000" noProof="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AGENDAS URBANAS Y RURALES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27852" y="4945871"/>
            <a:ext cx="5035257" cy="655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99"/>
              </a:lnSpc>
            </a:pPr>
            <a:r>
              <a:rPr lang="es-ES" sz="2499" b="1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La Calahorra </a:t>
            </a:r>
            <a:r>
              <a:rPr lang="es-ES" sz="2499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(Granada)</a:t>
            </a:r>
          </a:p>
          <a:p>
            <a:pPr marL="0" lvl="0" indent="0" algn="r">
              <a:lnSpc>
                <a:spcPts val="2160"/>
              </a:lnSpc>
            </a:pPr>
            <a:r>
              <a:rPr lang="es-ES" sz="1800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26 de noviembre de 2025</a:t>
            </a:r>
          </a:p>
        </p:txBody>
      </p:sp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0A81AFC5-E7BA-D2F5-2806-7053625B9F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170885"/>
              </p:ext>
            </p:extLst>
          </p:nvPr>
        </p:nvGraphicFramePr>
        <p:xfrm>
          <a:off x="9829800" y="7083486"/>
          <a:ext cx="2624344" cy="1536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630061" imgH="3685714" progId="MSPhotoEd.3">
                  <p:embed/>
                </p:oleObj>
              </mc:Choice>
              <mc:Fallback>
                <p:oleObj r:id="rId5" imgW="5630061" imgH="3685714" progId="MSPhotoEd.3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8835E98E-3AB3-B052-8592-30092D2834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7083486"/>
                        <a:ext cx="2624344" cy="15362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99AFCA-1C11-7145-3B7D-9811AEA38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1D82FD5F-8B57-FE78-0CD9-00B7FBE1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13" y="129105"/>
            <a:ext cx="17960373" cy="10028789"/>
          </a:xfrm>
          <a:prstGeom prst="rect">
            <a:avLst/>
          </a:prstGeom>
        </p:spPr>
      </p:pic>
      <p:sp>
        <p:nvSpPr>
          <p:cNvPr id="30" name="TextBox 30">
            <a:extLst>
              <a:ext uri="{FF2B5EF4-FFF2-40B4-BE49-F238E27FC236}">
                <a16:creationId xmlns:a16="http://schemas.microsoft.com/office/drawing/2014/main" id="{CFCDD89A-077A-3C6E-764D-CC02D0342197}"/>
              </a:ext>
            </a:extLst>
          </p:cNvPr>
          <p:cNvSpPr txBox="1"/>
          <p:nvPr/>
        </p:nvSpPr>
        <p:spPr>
          <a:xfrm>
            <a:off x="1028700" y="495300"/>
            <a:ext cx="162306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GUIA DE INTERVENCIÓN EN LOS ENTORNOS DE CASAS-CUEVA 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C2409428-9277-75A6-9D08-9A599F091403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TextBox 30">
            <a:extLst>
              <a:ext uri="{FF2B5EF4-FFF2-40B4-BE49-F238E27FC236}">
                <a16:creationId xmlns:a16="http://schemas.microsoft.com/office/drawing/2014/main" id="{4F2D8EAB-DF82-17AB-86BE-19C7E5403554}"/>
              </a:ext>
            </a:extLst>
          </p:cNvPr>
          <p:cNvSpPr txBox="1"/>
          <p:nvPr/>
        </p:nvSpPr>
        <p:spPr>
          <a:xfrm>
            <a:off x="838200" y="2266041"/>
            <a:ext cx="16230600" cy="82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032859"/>
                </a:solidFill>
                <a:effectLst/>
                <a:uLnTx/>
                <a:uFillTx/>
                <a:latin typeface="FuturaLtBT"/>
                <a:ea typeface="League Spartan"/>
                <a:cs typeface="League Spartan"/>
                <a:sym typeface="League Spartan"/>
              </a:rPr>
              <a:t>El entorno URBANO: mismos usos y objetivos, problemas diferentes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7673E0A-2FDA-B5FA-CDF1-C4C587795FEB}"/>
              </a:ext>
            </a:extLst>
          </p:cNvPr>
          <p:cNvGrpSpPr/>
          <p:nvPr/>
        </p:nvGrpSpPr>
        <p:grpSpPr>
          <a:xfrm>
            <a:off x="8693693" y="3222320"/>
            <a:ext cx="8261850" cy="5168900"/>
            <a:chOff x="7497014" y="3371268"/>
            <a:chExt cx="8261850" cy="5168900"/>
          </a:xfrm>
        </p:grpSpPr>
        <p:pic>
          <p:nvPicPr>
            <p:cNvPr id="1030" name="Picture 6" descr="Benamaurel - Mirador - Film In Granada">
              <a:extLst>
                <a:ext uri="{FF2B5EF4-FFF2-40B4-BE49-F238E27FC236}">
                  <a16:creationId xmlns:a16="http://schemas.microsoft.com/office/drawing/2014/main" id="{8431435E-5137-FE4D-FE3B-79CEABEC4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5514" y="3371268"/>
              <a:ext cx="7753350" cy="5168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25">
              <a:extLst>
                <a:ext uri="{FF2B5EF4-FFF2-40B4-BE49-F238E27FC236}">
                  <a16:creationId xmlns:a16="http://schemas.microsoft.com/office/drawing/2014/main" id="{F4873624-047B-501F-1928-B5D7DCF2AA81}"/>
                </a:ext>
              </a:extLst>
            </p:cNvPr>
            <p:cNvSpPr txBox="1"/>
            <p:nvPr/>
          </p:nvSpPr>
          <p:spPr>
            <a:xfrm>
              <a:off x="7497014" y="3721464"/>
              <a:ext cx="4415589" cy="2638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3200" b="1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FuturaLtBT"/>
                  <a:ea typeface="Open Sans 2"/>
                  <a:cs typeface="Open Sans 2"/>
                  <a:sym typeface="Open Sans 2"/>
                </a:rPr>
                <a:t>BENAMAUREL</a:t>
              </a:r>
              <a:endPara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LtBT"/>
                <a:ea typeface="Open Sans 2"/>
                <a:cs typeface="Open Sans 2"/>
                <a:sym typeface="Open Sans 2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F6D65CD-5995-97A0-E0D7-6775703617AB}"/>
              </a:ext>
            </a:extLst>
          </p:cNvPr>
          <p:cNvGrpSpPr/>
          <p:nvPr/>
        </p:nvGrpSpPr>
        <p:grpSpPr>
          <a:xfrm>
            <a:off x="834887" y="3061006"/>
            <a:ext cx="8835189" cy="5330214"/>
            <a:chOff x="842211" y="3209954"/>
            <a:chExt cx="8831180" cy="5370972"/>
          </a:xfrm>
        </p:grpSpPr>
        <p:pic>
          <p:nvPicPr>
            <p:cNvPr id="1032" name="Picture 8" descr="El ayuntamiento destina 50.000 euros para ayudas a la rehabilitación de  viviendas cueva | Ideal">
              <a:extLst>
                <a:ext uri="{FF2B5EF4-FFF2-40B4-BE49-F238E27FC236}">
                  <a16:creationId xmlns:a16="http://schemas.microsoft.com/office/drawing/2014/main" id="{1C5A238E-FF1C-1BF7-2F92-4A57A2ACF2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211" y="3371268"/>
              <a:ext cx="7772400" cy="5209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21">
              <a:extLst>
                <a:ext uri="{FF2B5EF4-FFF2-40B4-BE49-F238E27FC236}">
                  <a16:creationId xmlns:a16="http://schemas.microsoft.com/office/drawing/2014/main" id="{D676A606-9EA3-6866-3663-4DD202E6B565}"/>
                </a:ext>
              </a:extLst>
            </p:cNvPr>
            <p:cNvSpPr txBox="1"/>
            <p:nvPr/>
          </p:nvSpPr>
          <p:spPr>
            <a:xfrm>
              <a:off x="3390636" y="3209954"/>
              <a:ext cx="6282755" cy="8107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7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3200" b="1" noProof="0" dirty="0">
                  <a:solidFill>
                    <a:schemeClr val="bg1"/>
                  </a:solidFill>
                  <a:latin typeface="FuturaLtBT"/>
                  <a:ea typeface="League Spartan"/>
                  <a:cs typeface="League Spartan"/>
                  <a:sym typeface="League Spartan"/>
                </a:rPr>
                <a:t>BAZA</a:t>
              </a:r>
              <a:endPara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LtBT"/>
                <a:ea typeface="League Spartan"/>
                <a:cs typeface="League Spartan"/>
                <a:sym typeface="League Spartan"/>
              </a:endParaRPr>
            </a:p>
          </p:txBody>
        </p:sp>
      </p:grpSp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77A9DA28-B474-BB9E-5F58-7BC0292C3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208119"/>
              </p:ext>
            </p:extLst>
          </p:nvPr>
        </p:nvGraphicFramePr>
        <p:xfrm>
          <a:off x="188796" y="8471665"/>
          <a:ext cx="2743199" cy="1605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5630061" imgH="3685714" progId="MSPhotoEd.3">
                  <p:embed/>
                </p:oleObj>
              </mc:Choice>
              <mc:Fallback>
                <p:oleObj r:id="rId7" imgW="5630061" imgH="3685714" progId="MSPhotoEd.3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8835E98E-3AB3-B052-8592-30092D2834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96" y="8471665"/>
                        <a:ext cx="2743199" cy="1605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3920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BCC804-FFFA-615E-4B62-AD4619857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BA168B2-4D3A-7BDE-1185-88F22DF6CC06}"/>
              </a:ext>
            </a:extLst>
          </p:cNvPr>
          <p:cNvSpPr/>
          <p:nvPr/>
        </p:nvSpPr>
        <p:spPr>
          <a:xfrm>
            <a:off x="188797" y="181200"/>
            <a:ext cx="17910406" cy="9924601"/>
          </a:xfrm>
          <a:custGeom>
            <a:avLst/>
            <a:gdLst/>
            <a:ahLst/>
            <a:cxnLst/>
            <a:rect l="l" t="t" r="r" b="b"/>
            <a:pathLst>
              <a:path w="6435532" h="3566088">
                <a:moveTo>
                  <a:pt x="0" y="0"/>
                </a:moveTo>
                <a:lnTo>
                  <a:pt x="6435532" y="0"/>
                </a:lnTo>
                <a:lnTo>
                  <a:pt x="6435532" y="3566088"/>
                </a:lnTo>
                <a:lnTo>
                  <a:pt x="0" y="3566088"/>
                </a:lnTo>
                <a:close/>
              </a:path>
            </a:pathLst>
          </a:custGeom>
          <a:solidFill>
            <a:srgbClr val="F0F1F0"/>
          </a:solidFill>
          <a:ln w="47625" cap="sq">
            <a:solidFill>
              <a:srgbClr val="6DE17B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6860D8B-6EFE-73AE-F77C-CE953065EE0C}"/>
              </a:ext>
            </a:extLst>
          </p:cNvPr>
          <p:cNvSpPr txBox="1"/>
          <p:nvPr/>
        </p:nvSpPr>
        <p:spPr>
          <a:xfrm>
            <a:off x="188797" y="101674"/>
            <a:ext cx="17910406" cy="10004127"/>
          </a:xfrm>
          <a:prstGeom prst="rect">
            <a:avLst/>
          </a:prstGeom>
        </p:spPr>
        <p:txBody>
          <a:bodyPr lIns="50667" tIns="50667" rIns="50667" bIns="50667" rtlCol="0" anchor="ctr"/>
          <a:lstStyle/>
          <a:p>
            <a:pPr marL="0" marR="0" lvl="0" indent="0" algn="ctr" defTabSz="914400" rtl="0" eaLnBrk="1" fontAlgn="auto" latinLnBrk="0" hangingPunct="1">
              <a:lnSpc>
                <a:spcPts val="195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9633652-2560-A38A-A51E-CCE024010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928745"/>
              </p:ext>
            </p:extLst>
          </p:nvPr>
        </p:nvGraphicFramePr>
        <p:xfrm>
          <a:off x="1332713" y="2580786"/>
          <a:ext cx="16202027" cy="5294409"/>
        </p:xfrm>
        <a:graphic>
          <a:graphicData uri="http://schemas.openxmlformats.org/drawingml/2006/table">
            <a:tbl>
              <a:tblPr/>
              <a:tblGrid>
                <a:gridCol w="938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0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00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5133">
                <a:tc>
                  <a:txBody>
                    <a:bodyPr/>
                    <a:lstStyle/>
                    <a:p>
                      <a:pPr algn="l"/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13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RECOMENDACIONES URBANISTICAS QUE ESTABLEZCAN NORMAS BASICAS DE LA EDIFICACION, DEL USO Y DE LA URBANIZACION. GUIA DE ORDENANZAS MUNICIPALES</a:t>
                      </a:r>
                    </a:p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513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RECOMENDACIONES TECNICAS PARA LA EJECUCION DE LAS CASAS-CUEVA DESTINADAS A ESTABLECER UN DISEÑO Y UNAS SOLUCIONES CONSTRUCTIVAS QUE PERMITAN SATISFACER LAS PECULIARIDADE S DE ESTE TI PO DE CONSTRUCCIONE S Y SU ADECUACIÓN AL CODIGO TÉCNICO DE LA EDIFICACIÓN</a:t>
                      </a:r>
                      <a:endParaRPr lang="es-ES" sz="16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133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RECOMENDACIONES ESTÉTICAS Y DE MATERIALES ORIENTADAS A LA PRESERVACIÓN Y AFIANZAMIENTO DE LA MARCA ALOJAMIENTO EN CASA-CUEVA </a:t>
                      </a:r>
                      <a:endParaRPr lang="es-ES" sz="16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5133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100" noProof="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" name="TextBox 30">
            <a:extLst>
              <a:ext uri="{FF2B5EF4-FFF2-40B4-BE49-F238E27FC236}">
                <a16:creationId xmlns:a16="http://schemas.microsoft.com/office/drawing/2014/main" id="{D65E22C2-B596-08DB-10D4-07A4568A1A69}"/>
              </a:ext>
            </a:extLst>
          </p:cNvPr>
          <p:cNvSpPr txBox="1"/>
          <p:nvPr/>
        </p:nvSpPr>
        <p:spPr>
          <a:xfrm>
            <a:off x="762000" y="1177747"/>
            <a:ext cx="1699260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GUIA DE INTERVENCIÓN EN LOS ENTORNOS DE CASAS-CUEVA 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15F42B24-356A-A388-55DB-D989D95848AC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01A428E3-3DF6-1FE1-FA3D-431F096C510C}"/>
              </a:ext>
            </a:extLst>
          </p:cNvPr>
          <p:cNvGrpSpPr/>
          <p:nvPr/>
        </p:nvGrpSpPr>
        <p:grpSpPr>
          <a:xfrm>
            <a:off x="954099" y="3607267"/>
            <a:ext cx="331158" cy="3071315"/>
            <a:chOff x="936883" y="3787163"/>
            <a:chExt cx="331158" cy="3071315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9BD43B62-4AC5-D899-9395-2DB1C3602FB2}"/>
                </a:ext>
              </a:extLst>
            </p:cNvPr>
            <p:cNvGrpSpPr/>
            <p:nvPr/>
          </p:nvGrpSpPr>
          <p:grpSpPr>
            <a:xfrm>
              <a:off x="936883" y="3787163"/>
              <a:ext cx="325606" cy="668509"/>
              <a:chOff x="56124" y="38100"/>
              <a:chExt cx="812800" cy="1668779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AC31868F-EDAB-2E28-E25D-0C6F11C76507}"/>
                  </a:ext>
                </a:extLst>
              </p:cNvPr>
              <p:cNvSpPr/>
              <p:nvPr/>
            </p:nvSpPr>
            <p:spPr>
              <a:xfrm>
                <a:off x="56124" y="894079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32859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7">
                <a:extLst>
                  <a:ext uri="{FF2B5EF4-FFF2-40B4-BE49-F238E27FC236}">
                    <a16:creationId xmlns:a16="http://schemas.microsoft.com/office/drawing/2014/main" id="{687403AC-748E-2AF1-14D7-68E11F462D3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7E8617C6-21C4-2CB6-0E32-2582DD04F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925" y="5382530"/>
              <a:ext cx="323116" cy="323116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B60272D9-1F53-C721-6A02-E9D2A5B1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373" y="6535362"/>
              <a:ext cx="323116" cy="323116"/>
            </a:xfrm>
            <a:prstGeom prst="rect">
              <a:avLst/>
            </a:prstGeom>
          </p:spPr>
        </p:pic>
      </p:grp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8A7FE3D-CE8A-1C94-B5C4-5145A40490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208119"/>
              </p:ext>
            </p:extLst>
          </p:nvPr>
        </p:nvGraphicFramePr>
        <p:xfrm>
          <a:off x="188796" y="8471665"/>
          <a:ext cx="2743199" cy="1605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630061" imgH="3685714" progId="MSPhotoEd.3">
                  <p:embed/>
                </p:oleObj>
              </mc:Choice>
              <mc:Fallback>
                <p:oleObj r:id="rId5" imgW="5630061" imgH="3685714" progId="MSPhotoEd.3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8835E98E-3AB3-B052-8592-30092D2834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96" y="8471665"/>
                        <a:ext cx="2743199" cy="1605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9581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9CC569-60C2-1BDF-607A-8604380C5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C7EE2A8-CC9C-9C79-B489-0D25D9B40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13" y="129105"/>
            <a:ext cx="17960373" cy="10028789"/>
          </a:xfrm>
          <a:prstGeom prst="rect">
            <a:avLst/>
          </a:prstGeom>
        </p:spPr>
      </p:pic>
      <p:sp>
        <p:nvSpPr>
          <p:cNvPr id="30" name="TextBox 30">
            <a:extLst>
              <a:ext uri="{FF2B5EF4-FFF2-40B4-BE49-F238E27FC236}">
                <a16:creationId xmlns:a16="http://schemas.microsoft.com/office/drawing/2014/main" id="{E971B057-E23E-638D-2C6A-F54D76B3121F}"/>
              </a:ext>
            </a:extLst>
          </p:cNvPr>
          <p:cNvSpPr txBox="1"/>
          <p:nvPr/>
        </p:nvSpPr>
        <p:spPr>
          <a:xfrm>
            <a:off x="1028700" y="495300"/>
            <a:ext cx="162306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GUIA DE INTERVENCIÓN EN LOS ENTORNOS DE CASAS-CUEVA 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7A86EEE0-BB40-1D3F-F58C-576666418ACC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856500C-EBC8-AEFE-58E5-64860B926FDB}"/>
              </a:ext>
            </a:extLst>
          </p:cNvPr>
          <p:cNvGrpSpPr/>
          <p:nvPr/>
        </p:nvGrpSpPr>
        <p:grpSpPr>
          <a:xfrm>
            <a:off x="418456" y="2287493"/>
            <a:ext cx="7276098" cy="6257010"/>
            <a:chOff x="374561" y="1939206"/>
            <a:chExt cx="8485031" cy="7838457"/>
          </a:xfrm>
        </p:grpSpPr>
        <p:pic>
          <p:nvPicPr>
            <p:cNvPr id="4098" name="Picture 2" descr="Casas cueva en venta en Baza | Kyero">
              <a:extLst>
                <a:ext uri="{FF2B5EF4-FFF2-40B4-BE49-F238E27FC236}">
                  <a16:creationId xmlns:a16="http://schemas.microsoft.com/office/drawing/2014/main" id="{B8E7185A-4008-74DB-347C-3C7E6B7A8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61" y="3162424"/>
              <a:ext cx="8485031" cy="6615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30">
              <a:extLst>
                <a:ext uri="{FF2B5EF4-FFF2-40B4-BE49-F238E27FC236}">
                  <a16:creationId xmlns:a16="http://schemas.microsoft.com/office/drawing/2014/main" id="{280D4F13-F487-6413-810C-F5E469B06176}"/>
                </a:ext>
              </a:extLst>
            </p:cNvPr>
            <p:cNvSpPr txBox="1"/>
            <p:nvPr/>
          </p:nvSpPr>
          <p:spPr>
            <a:xfrm>
              <a:off x="374561" y="1939206"/>
              <a:ext cx="8236039" cy="10216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75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4000" noProof="0" dirty="0">
                  <a:solidFill>
                    <a:srgbClr val="FF000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Cómo partiendo de aquí…</a:t>
              </a:r>
              <a:endPara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pic>
        <p:nvPicPr>
          <p:cNvPr id="4100" name="Picture 4" descr="Complejo Cuevas Otto">
            <a:extLst>
              <a:ext uri="{FF2B5EF4-FFF2-40B4-BE49-F238E27FC236}">
                <a16:creationId xmlns:a16="http://schemas.microsoft.com/office/drawing/2014/main" id="{31959910-C6BA-E181-130C-6A56917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38" y="3263921"/>
            <a:ext cx="7066148" cy="529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0">
            <a:extLst>
              <a:ext uri="{FF2B5EF4-FFF2-40B4-BE49-F238E27FC236}">
                <a16:creationId xmlns:a16="http://schemas.microsoft.com/office/drawing/2014/main" id="{012AE2A2-BB5E-F296-9A19-4EB1C3233752}"/>
              </a:ext>
            </a:extLst>
          </p:cNvPr>
          <p:cNvSpPr txBox="1"/>
          <p:nvPr/>
        </p:nvSpPr>
        <p:spPr>
          <a:xfrm>
            <a:off x="8743122" y="2388681"/>
            <a:ext cx="6211218" cy="875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noProof="0" dirty="0">
                <a:solidFill>
                  <a:schemeClr val="accent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Llegamos hasta aquí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00BA7EB1-4314-66C0-2D21-DEAF47E3B5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970528"/>
              </p:ext>
            </p:extLst>
          </p:nvPr>
        </p:nvGraphicFramePr>
        <p:xfrm>
          <a:off x="202050" y="8613261"/>
          <a:ext cx="2521272" cy="147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5630061" imgH="3685714" progId="MSPhotoEd.3">
                  <p:embed/>
                </p:oleObj>
              </mc:Choice>
              <mc:Fallback>
                <p:oleObj r:id="rId7" imgW="5630061" imgH="3685714" progId="MSPhotoEd.3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8835E98E-3AB3-B052-8592-30092D2834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50" y="8613261"/>
                        <a:ext cx="2521272" cy="1475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7489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196752-3181-8FFB-F967-B96C078E0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D9FC19D-F49B-97F7-E1D9-36FD86DB9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13" y="129105"/>
            <a:ext cx="17960373" cy="10028789"/>
          </a:xfrm>
          <a:prstGeom prst="rect">
            <a:avLst/>
          </a:prstGeom>
        </p:spPr>
      </p:pic>
      <p:pic>
        <p:nvPicPr>
          <p:cNvPr id="5124" name="Picture 4" descr="Cuevas Andalucia, Baza (precios actualizados 2025)">
            <a:extLst>
              <a:ext uri="{FF2B5EF4-FFF2-40B4-BE49-F238E27FC236}">
                <a16:creationId xmlns:a16="http://schemas.microsoft.com/office/drawing/2014/main" id="{833C46ED-CEEF-7C08-5907-E13E4EE8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502" y="2449416"/>
            <a:ext cx="8852089" cy="593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10CC126-2A26-778F-808F-F8FE0B101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457552"/>
            <a:ext cx="7896096" cy="5922072"/>
          </a:xfrm>
          <a:prstGeom prst="rect">
            <a:avLst/>
          </a:prstGeom>
        </p:spPr>
      </p:pic>
      <p:sp>
        <p:nvSpPr>
          <p:cNvPr id="30" name="TextBox 30">
            <a:extLst>
              <a:ext uri="{FF2B5EF4-FFF2-40B4-BE49-F238E27FC236}">
                <a16:creationId xmlns:a16="http://schemas.microsoft.com/office/drawing/2014/main" id="{4C6A9C2E-0631-355D-A52E-46C1CB7E89AD}"/>
              </a:ext>
            </a:extLst>
          </p:cNvPr>
          <p:cNvSpPr txBox="1"/>
          <p:nvPr/>
        </p:nvSpPr>
        <p:spPr>
          <a:xfrm>
            <a:off x="1028700" y="495300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GUIA DE INTERVENCIÓN EN LOS ENTORNOS DE CASAS-CUEVA 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657AF24A-0581-EB8C-CF1A-EB6CC72B1710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70175A7A-AD12-3F0E-FA58-D60376B93F0E}"/>
              </a:ext>
            </a:extLst>
          </p:cNvPr>
          <p:cNvSpPr txBox="1"/>
          <p:nvPr/>
        </p:nvSpPr>
        <p:spPr>
          <a:xfrm>
            <a:off x="504774" y="1609281"/>
            <a:ext cx="7210510" cy="83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uturaLtBT"/>
                <a:ea typeface="League Spartan"/>
                <a:cs typeface="League Spartan"/>
                <a:sym typeface="League Spartan"/>
              </a:rPr>
              <a:t>Cómo partiendo de aquí…</a:t>
            </a:r>
          </a:p>
        </p:txBody>
      </p:sp>
      <p:sp>
        <p:nvSpPr>
          <p:cNvPr id="6" name="TextBox 30">
            <a:extLst>
              <a:ext uri="{FF2B5EF4-FFF2-40B4-BE49-F238E27FC236}">
                <a16:creationId xmlns:a16="http://schemas.microsoft.com/office/drawing/2014/main" id="{13CB3F49-AA88-5B2D-DC64-C4B44FB5DF50}"/>
              </a:ext>
            </a:extLst>
          </p:cNvPr>
          <p:cNvSpPr txBox="1"/>
          <p:nvPr/>
        </p:nvSpPr>
        <p:spPr>
          <a:xfrm>
            <a:off x="11538877" y="1555045"/>
            <a:ext cx="6211218" cy="83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FuturaLtBT"/>
                <a:ea typeface="League Spartan"/>
                <a:cs typeface="League Spartan"/>
                <a:sym typeface="League Spartan"/>
              </a:rPr>
              <a:t>Llegamos hasta aquí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D8C97893-2436-C7FE-05BF-5C4D1F0315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208119"/>
              </p:ext>
            </p:extLst>
          </p:nvPr>
        </p:nvGraphicFramePr>
        <p:xfrm>
          <a:off x="188796" y="8471665"/>
          <a:ext cx="2743199" cy="1605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5630061" imgH="3685714" progId="MSPhotoEd.3">
                  <p:embed/>
                </p:oleObj>
              </mc:Choice>
              <mc:Fallback>
                <p:oleObj r:id="rId7" imgW="5630061" imgH="3685714" progId="MSPhotoEd.3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8835E98E-3AB3-B052-8592-30092D2834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96" y="8471665"/>
                        <a:ext cx="2743199" cy="1605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0499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3ED383-678D-82D4-4E30-BAF640EE3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CEE3D9CD-1478-11E1-88C4-523126FE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1" y="-41712"/>
            <a:ext cx="17960373" cy="100287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D9760D-65D4-8FEC-B7F1-329B683E0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57" y="3053876"/>
            <a:ext cx="4561615" cy="34212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16D41B-6C16-F560-4E5B-21ADB6385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668" y="2447698"/>
            <a:ext cx="5411584" cy="3604501"/>
          </a:xfrm>
          <a:prstGeom prst="rect">
            <a:avLst/>
          </a:prstGeom>
        </p:spPr>
      </p:pic>
      <p:sp>
        <p:nvSpPr>
          <p:cNvPr id="30" name="TextBox 30">
            <a:extLst>
              <a:ext uri="{FF2B5EF4-FFF2-40B4-BE49-F238E27FC236}">
                <a16:creationId xmlns:a16="http://schemas.microsoft.com/office/drawing/2014/main" id="{BFD780F9-346A-9DFE-89C9-603AC6DA3668}"/>
              </a:ext>
            </a:extLst>
          </p:cNvPr>
          <p:cNvSpPr txBox="1"/>
          <p:nvPr/>
        </p:nvSpPr>
        <p:spPr>
          <a:xfrm>
            <a:off x="162785" y="181199"/>
            <a:ext cx="162306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GUIA DE INTERVENCIÓN EN LOS ENTORNOS DE CASAS-CUEVA 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9F8F08EF-DF3D-0B1F-5E08-5164D9E3F1CC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0">
            <a:extLst>
              <a:ext uri="{FF2B5EF4-FFF2-40B4-BE49-F238E27FC236}">
                <a16:creationId xmlns:a16="http://schemas.microsoft.com/office/drawing/2014/main" id="{DE663302-7EB7-7073-F1EE-723AF00D824B}"/>
              </a:ext>
            </a:extLst>
          </p:cNvPr>
          <p:cNvSpPr txBox="1"/>
          <p:nvPr/>
        </p:nvSpPr>
        <p:spPr>
          <a:xfrm>
            <a:off x="220245" y="2094264"/>
            <a:ext cx="7210510" cy="875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Cómo, partiendo de aquí…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84600F5-A8D1-67CB-18D6-9232ACD5BF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4668" y="6298555"/>
            <a:ext cx="5411584" cy="368852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03E8DBAD-A4A0-7709-2EAB-4ED836C1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665" y="3213341"/>
            <a:ext cx="4971620" cy="372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sas Cueva en venta en Las Cucharetas, Cortes de Baza, Granada">
            <a:extLst>
              <a:ext uri="{FF2B5EF4-FFF2-40B4-BE49-F238E27FC236}">
                <a16:creationId xmlns:a16="http://schemas.microsoft.com/office/drawing/2014/main" id="{47151A64-4836-1F8C-150C-E3C49DF2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27" y="4736737"/>
            <a:ext cx="4554488" cy="34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3293D28-1E06-B1DA-E743-996DFEC841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306" y="6644977"/>
            <a:ext cx="4261111" cy="3195833"/>
          </a:xfrm>
          <a:prstGeom prst="rect">
            <a:avLst/>
          </a:prstGeom>
        </p:spPr>
      </p:pic>
      <p:sp>
        <p:nvSpPr>
          <p:cNvPr id="6" name="TextBox 30">
            <a:extLst>
              <a:ext uri="{FF2B5EF4-FFF2-40B4-BE49-F238E27FC236}">
                <a16:creationId xmlns:a16="http://schemas.microsoft.com/office/drawing/2014/main" id="{984D0A54-560C-F46F-D01D-C26BC51CB624}"/>
              </a:ext>
            </a:extLst>
          </p:cNvPr>
          <p:cNvSpPr txBox="1"/>
          <p:nvPr/>
        </p:nvSpPr>
        <p:spPr>
          <a:xfrm>
            <a:off x="12096134" y="1609824"/>
            <a:ext cx="6211218" cy="875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noProof="0" dirty="0">
                <a:solidFill>
                  <a:srgbClr val="92D05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eague Spartan"/>
                <a:ea typeface="League Spartan"/>
                <a:cs typeface="League Spartan"/>
                <a:sym typeface="League Spartan"/>
              </a:rPr>
              <a:t>legamos hasta aquí</a:t>
            </a:r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D64C34D3-E96B-0110-CAC9-0417E84E0B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41770"/>
              </p:ext>
            </p:extLst>
          </p:nvPr>
        </p:nvGraphicFramePr>
        <p:xfrm>
          <a:off x="15436788" y="7178284"/>
          <a:ext cx="2560594" cy="149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5630061" imgH="3685714" progId="MSPhotoEd.3">
                  <p:embed/>
                </p:oleObj>
              </mc:Choice>
              <mc:Fallback>
                <p:oleObj r:id="rId11" imgW="5630061" imgH="3685714" progId="MSPhotoEd.3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8835E98E-3AB3-B052-8592-30092D2834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6788" y="7178284"/>
                        <a:ext cx="2560594" cy="14988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4977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63" y="433316"/>
            <a:ext cx="17454074" cy="9420368"/>
            <a:chOff x="0" y="0"/>
            <a:chExt cx="4596958" cy="24810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6958" cy="2481085"/>
            </a:xfrm>
            <a:custGeom>
              <a:avLst/>
              <a:gdLst/>
              <a:ahLst/>
              <a:cxnLst/>
              <a:rect l="l" t="t" r="r" b="b"/>
              <a:pathLst>
                <a:path w="4596958" h="2481085">
                  <a:moveTo>
                    <a:pt x="0" y="0"/>
                  </a:moveTo>
                  <a:lnTo>
                    <a:pt x="4596958" y="0"/>
                  </a:lnTo>
                  <a:lnTo>
                    <a:pt x="4596958" y="2481085"/>
                  </a:lnTo>
                  <a:lnTo>
                    <a:pt x="0" y="24810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32859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6958" cy="2519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6154" y="506491"/>
            <a:ext cx="17257924" cy="9250234"/>
            <a:chOff x="0" y="0"/>
            <a:chExt cx="4545297" cy="24362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5297" cy="2436276"/>
            </a:xfrm>
            <a:custGeom>
              <a:avLst/>
              <a:gdLst/>
              <a:ahLst/>
              <a:cxnLst/>
              <a:rect l="l" t="t" r="r" b="b"/>
              <a:pathLst>
                <a:path w="4545297" h="2436276">
                  <a:moveTo>
                    <a:pt x="0" y="0"/>
                  </a:moveTo>
                  <a:lnTo>
                    <a:pt x="4545297" y="0"/>
                  </a:lnTo>
                  <a:lnTo>
                    <a:pt x="4545297" y="2436276"/>
                  </a:lnTo>
                  <a:lnTo>
                    <a:pt x="0" y="24362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45297" cy="2474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5349" y="552887"/>
            <a:ext cx="17157422" cy="9157443"/>
            <a:chOff x="0" y="0"/>
            <a:chExt cx="4518827" cy="24118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18827" cy="2411837"/>
            </a:xfrm>
            <a:custGeom>
              <a:avLst/>
              <a:gdLst/>
              <a:ahLst/>
              <a:cxnLst/>
              <a:rect l="l" t="t" r="r" b="b"/>
              <a:pathLst>
                <a:path w="4518827" h="2411837">
                  <a:moveTo>
                    <a:pt x="0" y="0"/>
                  </a:moveTo>
                  <a:lnTo>
                    <a:pt x="4518827" y="0"/>
                  </a:lnTo>
                  <a:lnTo>
                    <a:pt x="4518827" y="2411837"/>
                  </a:lnTo>
                  <a:lnTo>
                    <a:pt x="0" y="2411837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92A0B4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18827" cy="2449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58045" y="229160"/>
            <a:ext cx="11661165" cy="9373701"/>
          </a:xfrm>
          <a:custGeom>
            <a:avLst/>
            <a:gdLst/>
            <a:ahLst/>
            <a:cxnLst/>
            <a:rect l="l" t="t" r="r" b="b"/>
            <a:pathLst>
              <a:path w="11661165" h="9373701">
                <a:moveTo>
                  <a:pt x="0" y="0"/>
                </a:moveTo>
                <a:lnTo>
                  <a:pt x="11661164" y="0"/>
                </a:lnTo>
                <a:lnTo>
                  <a:pt x="11661164" y="9373702"/>
                </a:lnTo>
                <a:lnTo>
                  <a:pt x="0" y="9373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21276" r="-1498" b="-26578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12" name="AutoShape 12"/>
          <p:cNvSpPr/>
          <p:nvPr/>
        </p:nvSpPr>
        <p:spPr>
          <a:xfrm flipV="1">
            <a:off x="8570287" y="4594385"/>
            <a:ext cx="7992823" cy="9525"/>
          </a:xfrm>
          <a:prstGeom prst="line">
            <a:avLst/>
          </a:prstGeom>
          <a:ln w="57150" cap="flat">
            <a:solidFill>
              <a:srgbClr val="0328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 noProof="0" dirty="0"/>
          </a:p>
        </p:txBody>
      </p:sp>
      <p:sp>
        <p:nvSpPr>
          <p:cNvPr id="13" name="TextBox 13"/>
          <p:cNvSpPr txBox="1"/>
          <p:nvPr/>
        </p:nvSpPr>
        <p:spPr>
          <a:xfrm>
            <a:off x="3137053" y="1967343"/>
            <a:ext cx="1342609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s-ES" sz="6000" noProof="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 JORNADA PROVINCIAL DE</a:t>
            </a:r>
          </a:p>
          <a:p>
            <a:pPr marL="0" lvl="0" indent="0" algn="r">
              <a:lnSpc>
                <a:spcPts val="7200"/>
              </a:lnSpc>
            </a:pPr>
            <a:r>
              <a:rPr lang="es-ES" sz="6000" noProof="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AGENDAS URBANAS Y RURALES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27852" y="4945871"/>
            <a:ext cx="5035257" cy="655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99"/>
              </a:lnSpc>
            </a:pPr>
            <a:r>
              <a:rPr lang="es-ES" sz="2499" b="1" noProof="0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La Calahorra </a:t>
            </a:r>
            <a:r>
              <a:rPr lang="es-ES" sz="2499" noProof="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(Granada)</a:t>
            </a:r>
          </a:p>
          <a:p>
            <a:pPr marL="0" lvl="0" indent="0" algn="r">
              <a:lnSpc>
                <a:spcPts val="2160"/>
              </a:lnSpc>
            </a:pPr>
            <a:r>
              <a:rPr lang="es-ES" sz="1800" noProof="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26 de noviembre de 2025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895648" y="6681901"/>
            <a:ext cx="3204287" cy="2121077"/>
            <a:chOff x="0" y="0"/>
            <a:chExt cx="8956231" cy="59285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956232" cy="5928575"/>
            </a:xfrm>
            <a:custGeom>
              <a:avLst/>
              <a:gdLst/>
              <a:ahLst/>
              <a:cxnLst/>
              <a:rect l="l" t="t" r="r" b="b"/>
              <a:pathLst>
                <a:path w="8956232" h="5928575">
                  <a:moveTo>
                    <a:pt x="0" y="1091202"/>
                  </a:moveTo>
                  <a:lnTo>
                    <a:pt x="8799943" y="0"/>
                  </a:lnTo>
                  <a:lnTo>
                    <a:pt x="8956232" y="3846823"/>
                  </a:lnTo>
                  <a:lnTo>
                    <a:pt x="7534928" y="4691307"/>
                  </a:lnTo>
                  <a:lnTo>
                    <a:pt x="7922891" y="5928575"/>
                  </a:lnTo>
                  <a:lnTo>
                    <a:pt x="97450" y="5928575"/>
                  </a:lnTo>
                  <a:lnTo>
                    <a:pt x="972664" y="2067023"/>
                  </a:lnTo>
                  <a:lnTo>
                    <a:pt x="253738" y="2105074"/>
                  </a:lnTo>
                  <a:close/>
                </a:path>
              </a:pathLst>
            </a:custGeom>
            <a:blipFill>
              <a:blip r:embed="rId3"/>
              <a:stretch>
                <a:fillRect t="-3466" b="-3466"/>
              </a:stretch>
            </a:blipFill>
          </p:spPr>
          <p:txBody>
            <a:bodyPr/>
            <a:lstStyle/>
            <a:p>
              <a:endParaRPr lang="es-ES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099936" y="6893345"/>
            <a:ext cx="1055304" cy="1698190"/>
          </a:xfrm>
          <a:custGeom>
            <a:avLst/>
            <a:gdLst/>
            <a:ahLst/>
            <a:cxnLst/>
            <a:rect l="l" t="t" r="r" b="b"/>
            <a:pathLst>
              <a:path w="1055304" h="1698190">
                <a:moveTo>
                  <a:pt x="0" y="0"/>
                </a:moveTo>
                <a:lnTo>
                  <a:pt x="1055303" y="0"/>
                </a:lnTo>
                <a:lnTo>
                  <a:pt x="1055303" y="1698189"/>
                </a:lnTo>
                <a:lnTo>
                  <a:pt x="0" y="169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CF95EBBC-9CED-E226-C44B-85A834D418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369739"/>
              </p:ext>
            </p:extLst>
          </p:nvPr>
        </p:nvGraphicFramePr>
        <p:xfrm>
          <a:off x="9684772" y="6997347"/>
          <a:ext cx="2743199" cy="1605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630061" imgH="3685714" progId="MSPhotoEd.3">
                  <p:embed/>
                </p:oleObj>
              </mc:Choice>
              <mc:Fallback>
                <p:oleObj r:id="rId5" imgW="5630061" imgH="3685714" progId="MSPhotoEd.3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8835E98E-3AB3-B052-8592-30092D2834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4772" y="6997347"/>
                        <a:ext cx="2743199" cy="1605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11773896" y="4639932"/>
            <a:ext cx="4803145" cy="330096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1954"/>
              </a:lnSpc>
              <a:spcBef>
                <a:spcPct val="0"/>
              </a:spcBef>
            </a:pPr>
            <a:endParaRPr lang="es-ES" noProof="0" dirty="0"/>
          </a:p>
        </p:txBody>
      </p:sp>
      <p:sp>
        <p:nvSpPr>
          <p:cNvPr id="14" name="TextBox 14"/>
          <p:cNvSpPr txBox="1"/>
          <p:nvPr/>
        </p:nvSpPr>
        <p:spPr>
          <a:xfrm>
            <a:off x="1028700" y="1840472"/>
            <a:ext cx="1623060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0"/>
              </a:lnSpc>
              <a:spcBef>
                <a:spcPct val="0"/>
              </a:spcBef>
            </a:pPr>
            <a:r>
              <a:rPr lang="es-ES" sz="8000" u="none" strike="noStrike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Introducción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47188" y="101674"/>
            <a:ext cx="17952015" cy="10058377"/>
            <a:chOff x="-14951" y="-28575"/>
            <a:chExt cx="6450483" cy="3614156"/>
          </a:xfrm>
        </p:grpSpPr>
        <p:sp>
          <p:nvSpPr>
            <p:cNvPr id="3" name="Freeform 3"/>
            <p:cNvSpPr/>
            <p:nvPr/>
          </p:nvSpPr>
          <p:spPr>
            <a:xfrm>
              <a:off x="-14951" y="19493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DCDC4D1-0351-3FFE-DF67-E30E6698F489}"/>
              </a:ext>
            </a:extLst>
          </p:cNvPr>
          <p:cNvGrpSpPr/>
          <p:nvPr/>
        </p:nvGrpSpPr>
        <p:grpSpPr>
          <a:xfrm>
            <a:off x="2826841" y="3668026"/>
            <a:ext cx="4803145" cy="3355212"/>
            <a:chOff x="1989193" y="4580712"/>
            <a:chExt cx="4803145" cy="3355212"/>
          </a:xfrm>
        </p:grpSpPr>
        <p:grpSp>
          <p:nvGrpSpPr>
            <p:cNvPr id="5" name="Group 5"/>
            <p:cNvGrpSpPr/>
            <p:nvPr/>
          </p:nvGrpSpPr>
          <p:grpSpPr>
            <a:xfrm>
              <a:off x="1989193" y="4580712"/>
              <a:ext cx="4803145" cy="3355212"/>
              <a:chOff x="0" y="-28575"/>
              <a:chExt cx="1265026" cy="88367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14288"/>
                <a:ext cx="1265026" cy="840814"/>
              </a:xfrm>
              <a:custGeom>
                <a:avLst/>
                <a:gdLst/>
                <a:ahLst/>
                <a:cxnLst/>
                <a:rect l="l" t="t" r="r" b="b"/>
                <a:pathLst>
                  <a:path w="1265026" h="840814">
                    <a:moveTo>
                      <a:pt x="0" y="0"/>
                    </a:moveTo>
                    <a:lnTo>
                      <a:pt x="1265026" y="0"/>
                    </a:lnTo>
                    <a:lnTo>
                      <a:pt x="1265026" y="840814"/>
                    </a:lnTo>
                    <a:lnTo>
                      <a:pt x="0" y="840814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3362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noProof="0" dirty="0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1265026" cy="8693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54"/>
                  </a:lnSpc>
                  <a:spcBef>
                    <a:spcPct val="0"/>
                  </a:spcBef>
                </a:pPr>
                <a:endParaRPr lang="es-ES" noProof="0" dirty="0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200422" y="5329569"/>
              <a:ext cx="4330789" cy="13080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90"/>
                </a:lnSpc>
              </a:pPr>
              <a:r>
                <a:rPr lang="es-ES" sz="3000" b="1" noProof="0" dirty="0">
                  <a:solidFill>
                    <a:srgbClr val="032859"/>
                  </a:solidFill>
                  <a:latin typeface="Open Sans 2 Bold"/>
                  <a:ea typeface="Open Sans 2 Bold"/>
                  <a:cs typeface="Open Sans 2 Bold"/>
                  <a:sym typeface="Open Sans 2 Bold"/>
                </a:rPr>
                <a:t>MANCOMUNIDAD DE MUNICIPIOS DE LA COMARCA DE BAZA</a:t>
              </a:r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0DA0BB95-4346-1040-CE51-487E07A58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22" y="1077178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noProof="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52B8CEE-8ED0-468E-E967-FDA10BCDC953}"/>
              </a:ext>
            </a:extLst>
          </p:cNvPr>
          <p:cNvGrpSpPr/>
          <p:nvPr/>
        </p:nvGrpSpPr>
        <p:grpSpPr>
          <a:xfrm>
            <a:off x="7841215" y="3776523"/>
            <a:ext cx="6763358" cy="3300962"/>
            <a:chOff x="6739114" y="4634962"/>
            <a:chExt cx="6598433" cy="3300962"/>
          </a:xfrm>
        </p:grpSpPr>
        <p:grpSp>
          <p:nvGrpSpPr>
            <p:cNvPr id="8" name="Group 8"/>
            <p:cNvGrpSpPr/>
            <p:nvPr/>
          </p:nvGrpSpPr>
          <p:grpSpPr>
            <a:xfrm>
              <a:off x="6739114" y="4634962"/>
              <a:ext cx="6598433" cy="3300962"/>
              <a:chOff x="0" y="-28575"/>
              <a:chExt cx="1737859" cy="86938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472833" y="-14288"/>
                <a:ext cx="1265026" cy="840814"/>
              </a:xfrm>
              <a:custGeom>
                <a:avLst/>
                <a:gdLst/>
                <a:ahLst/>
                <a:cxnLst/>
                <a:rect l="l" t="t" r="r" b="b"/>
                <a:pathLst>
                  <a:path w="1265026" h="840814">
                    <a:moveTo>
                      <a:pt x="0" y="0"/>
                    </a:moveTo>
                    <a:lnTo>
                      <a:pt x="1265026" y="0"/>
                    </a:lnTo>
                    <a:lnTo>
                      <a:pt x="1265026" y="840814"/>
                    </a:lnTo>
                    <a:lnTo>
                      <a:pt x="0" y="840814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3362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noProof="0" dirty="0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1265026" cy="8693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54"/>
                  </a:lnSpc>
                  <a:spcBef>
                    <a:spcPct val="0"/>
                  </a:spcBef>
                </a:pPr>
                <a:endParaRPr lang="es-ES" noProof="0" dirty="0"/>
              </a:p>
            </p:txBody>
          </p:sp>
        </p:grpSp>
        <p:graphicFrame>
          <p:nvGraphicFramePr>
            <p:cNvPr id="28" name="Objeto 27">
              <a:extLst>
                <a:ext uri="{FF2B5EF4-FFF2-40B4-BE49-F238E27FC236}">
                  <a16:creationId xmlns:a16="http://schemas.microsoft.com/office/drawing/2014/main" id="{D0096D9C-DAD5-43BD-2A75-5F2E7781B8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2563540"/>
                </p:ext>
              </p:extLst>
            </p:nvPr>
          </p:nvGraphicFramePr>
          <p:xfrm>
            <a:off x="9140686" y="5396141"/>
            <a:ext cx="3161731" cy="18970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5630061" imgH="3685714" progId="MSPhotoEd.3">
                    <p:embed/>
                  </p:oleObj>
                </mc:Choice>
                <mc:Fallback>
                  <p:oleObj r:id="rId4" imgW="5630061" imgH="3685714" progId="MSPhotoEd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0686" y="5396141"/>
                          <a:ext cx="3161731" cy="189703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8C066AF-F213-1F2A-AA02-CFED38C272F8}"/>
              </a:ext>
            </a:extLst>
          </p:cNvPr>
          <p:cNvGrpSpPr/>
          <p:nvPr/>
        </p:nvGrpSpPr>
        <p:grpSpPr>
          <a:xfrm>
            <a:off x="6172200" y="7091957"/>
            <a:ext cx="4968070" cy="1215111"/>
            <a:chOff x="1965516" y="4580712"/>
            <a:chExt cx="4826822" cy="3338502"/>
          </a:xfrm>
        </p:grpSpPr>
        <p:grpSp>
          <p:nvGrpSpPr>
            <p:cNvPr id="24" name="Group 5">
              <a:extLst>
                <a:ext uri="{FF2B5EF4-FFF2-40B4-BE49-F238E27FC236}">
                  <a16:creationId xmlns:a16="http://schemas.microsoft.com/office/drawing/2014/main" id="{7750AB18-129B-1485-6579-326E635C8465}"/>
                </a:ext>
              </a:extLst>
            </p:cNvPr>
            <p:cNvGrpSpPr/>
            <p:nvPr/>
          </p:nvGrpSpPr>
          <p:grpSpPr>
            <a:xfrm>
              <a:off x="1965516" y="4580712"/>
              <a:ext cx="4826822" cy="3338502"/>
              <a:chOff x="-6236" y="-28575"/>
              <a:chExt cx="1271262" cy="879276"/>
            </a:xfrm>
          </p:grpSpPr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A2912E61-7BCF-B560-1D04-C4AB00FBD076}"/>
                  </a:ext>
                </a:extLst>
              </p:cNvPr>
              <p:cNvSpPr/>
              <p:nvPr/>
            </p:nvSpPr>
            <p:spPr>
              <a:xfrm>
                <a:off x="-6236" y="9887"/>
                <a:ext cx="1265026" cy="840814"/>
              </a:xfrm>
              <a:custGeom>
                <a:avLst/>
                <a:gdLst/>
                <a:ahLst/>
                <a:cxnLst/>
                <a:rect l="l" t="t" r="r" b="b"/>
                <a:pathLst>
                  <a:path w="1265026" h="840814">
                    <a:moveTo>
                      <a:pt x="0" y="0"/>
                    </a:moveTo>
                    <a:lnTo>
                      <a:pt x="1265026" y="0"/>
                    </a:lnTo>
                    <a:lnTo>
                      <a:pt x="1265026" y="840814"/>
                    </a:lnTo>
                    <a:lnTo>
                      <a:pt x="0" y="840814"/>
                    </a:lnTo>
                    <a:close/>
                  </a:path>
                </a:pathLst>
              </a:custGeom>
              <a:solidFill>
                <a:srgbClr val="FFFFFF"/>
              </a:solidFill>
              <a:ln w="47625" cap="sq">
                <a:solidFill>
                  <a:srgbClr val="33627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 noProof="0" dirty="0"/>
              </a:p>
            </p:txBody>
          </p:sp>
          <p:sp>
            <p:nvSpPr>
              <p:cNvPr id="29" name="TextBox 7">
                <a:extLst>
                  <a:ext uri="{FF2B5EF4-FFF2-40B4-BE49-F238E27FC236}">
                    <a16:creationId xmlns:a16="http://schemas.microsoft.com/office/drawing/2014/main" id="{03B44034-03AF-636D-7267-53145343FFC2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265026" cy="8693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954"/>
                  </a:lnSpc>
                  <a:spcBef>
                    <a:spcPct val="0"/>
                  </a:spcBef>
                </a:pPr>
                <a:endParaRPr lang="es-ES" noProof="0" dirty="0"/>
              </a:p>
            </p:txBody>
          </p:sp>
        </p:grp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FEB7E2F5-3145-5ED3-3541-195598D269F4}"/>
                </a:ext>
              </a:extLst>
            </p:cNvPr>
            <p:cNvSpPr txBox="1"/>
            <p:nvPr/>
          </p:nvSpPr>
          <p:spPr>
            <a:xfrm>
              <a:off x="2200422" y="5329569"/>
              <a:ext cx="4330789" cy="12371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90"/>
                </a:lnSpc>
              </a:pPr>
              <a:r>
                <a:rPr lang="es-ES" sz="2000" b="1" noProof="0" dirty="0">
                  <a:solidFill>
                    <a:srgbClr val="032859"/>
                  </a:solidFill>
                  <a:latin typeface="FuturaLtBT"/>
                  <a:ea typeface="Open Sans 2 Bold"/>
                  <a:cs typeface="Open Sans 2 Bold"/>
                  <a:sym typeface="Open Sans 2 Bold"/>
                </a:rPr>
                <a:t>Juan Francisco Torregrosa Martínez</a:t>
              </a:r>
            </a:p>
            <a:p>
              <a:pPr algn="ctr">
                <a:lnSpc>
                  <a:spcPts val="3390"/>
                </a:lnSpc>
              </a:pPr>
              <a:r>
                <a:rPr lang="es-ES" sz="2000" b="1" dirty="0">
                  <a:solidFill>
                    <a:srgbClr val="032859"/>
                  </a:solidFill>
                  <a:latin typeface="FuturaLtBT"/>
                  <a:ea typeface="Open Sans 2 Bold"/>
                  <a:cs typeface="Open Sans 2 Bold"/>
                  <a:sym typeface="Open Sans 2 Bold"/>
                </a:rPr>
                <a:t>Alcalde de </a:t>
              </a:r>
              <a:r>
                <a:rPr lang="es-ES" sz="2000" b="1" dirty="0" err="1">
                  <a:solidFill>
                    <a:srgbClr val="032859"/>
                  </a:solidFill>
                  <a:latin typeface="FuturaLtBT"/>
                  <a:ea typeface="Open Sans 2 Bold"/>
                  <a:cs typeface="Open Sans 2 Bold"/>
                  <a:sym typeface="Open Sans 2 Bold"/>
                </a:rPr>
                <a:t>Benamaurel</a:t>
              </a:r>
              <a:endParaRPr lang="es-ES" sz="2000" b="1" noProof="0" dirty="0">
                <a:solidFill>
                  <a:srgbClr val="032859"/>
                </a:solidFill>
                <a:latin typeface="FuturaLtBT"/>
                <a:ea typeface="Open Sans 2 Bold"/>
                <a:cs typeface="Open Sans 2 Bold"/>
                <a:sym typeface="Open Sans 2 Bold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98B373-5FDD-82D3-7FEA-8DBC3251C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id="{2CD1E5DA-D360-A41B-2091-B3237ED75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210" y="2874315"/>
            <a:ext cx="3615241" cy="512108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CFB3BB0-FD1F-1C84-E9F5-2BC5851FE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36" y="2657469"/>
            <a:ext cx="3615241" cy="5121084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4CB98A0A-8BD8-4598-CBD0-FFDA5B6DE24F}"/>
              </a:ext>
            </a:extLst>
          </p:cNvPr>
          <p:cNvGrpSpPr/>
          <p:nvPr/>
        </p:nvGrpSpPr>
        <p:grpSpPr>
          <a:xfrm>
            <a:off x="-6220116" y="-289080"/>
            <a:ext cx="24314837" cy="10394881"/>
            <a:chOff x="0" y="-28575"/>
            <a:chExt cx="8736759" cy="37350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B2D44ED-219E-6CC3-8AAF-3ECBF861BF48}"/>
                </a:ext>
              </a:extLst>
            </p:cNvPr>
            <p:cNvSpPr/>
            <p:nvPr/>
          </p:nvSpPr>
          <p:spPr>
            <a:xfrm>
              <a:off x="2301227" y="140405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D07BD77-B21C-FADE-589C-04D31128A5BA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1">
            <a:extLst>
              <a:ext uri="{FF2B5EF4-FFF2-40B4-BE49-F238E27FC236}">
                <a16:creationId xmlns:a16="http://schemas.microsoft.com/office/drawing/2014/main" id="{9D46CD7F-F49C-FE66-E9BA-6CE6E2C1C9BC}"/>
              </a:ext>
            </a:extLst>
          </p:cNvPr>
          <p:cNvSpPr txBox="1"/>
          <p:nvPr/>
        </p:nvSpPr>
        <p:spPr>
          <a:xfrm>
            <a:off x="-41845" y="1766957"/>
            <a:ext cx="16230600" cy="890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ANGENDA URBANA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rgbClr val="032859"/>
              </a:solidFill>
              <a:effectLst/>
              <a:uLnTx/>
              <a:uFillTx/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570D2DCF-14D8-D159-55A0-05A41EEF6764}"/>
              </a:ext>
            </a:extLst>
          </p:cNvPr>
          <p:cNvSpPr/>
          <p:nvPr/>
        </p:nvSpPr>
        <p:spPr>
          <a:xfrm rot="5400000">
            <a:off x="1729275" y="-1359279"/>
            <a:ext cx="1033844" cy="4114800"/>
          </a:xfrm>
          <a:custGeom>
            <a:avLst/>
            <a:gdLst/>
            <a:ahLst/>
            <a:cxnLst/>
            <a:rect l="l" t="t" r="r" b="b"/>
            <a:pathLst>
              <a:path w="1033844" h="4114800">
                <a:moveTo>
                  <a:pt x="0" y="0"/>
                </a:moveTo>
                <a:lnTo>
                  <a:pt x="1033844" y="0"/>
                </a:lnTo>
                <a:lnTo>
                  <a:pt x="1033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52F21E45-0E82-B374-8ED2-628062D843E1}"/>
              </a:ext>
            </a:extLst>
          </p:cNvPr>
          <p:cNvSpPr/>
          <p:nvPr/>
        </p:nvSpPr>
        <p:spPr>
          <a:xfrm rot="-5400000">
            <a:off x="15524881" y="-1359279"/>
            <a:ext cx="1033843" cy="4114800"/>
          </a:xfrm>
          <a:custGeom>
            <a:avLst/>
            <a:gdLst/>
            <a:ahLst/>
            <a:cxnLst/>
            <a:rect l="l" t="t" r="r" b="b"/>
            <a:pathLst>
              <a:path w="1033843" h="4114800">
                <a:moveTo>
                  <a:pt x="0" y="0"/>
                </a:moveTo>
                <a:lnTo>
                  <a:pt x="1033844" y="0"/>
                </a:lnTo>
                <a:lnTo>
                  <a:pt x="1033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595955EA-7C89-ACA0-89E7-23B4C299BDE8}"/>
              </a:ext>
            </a:extLst>
          </p:cNvPr>
          <p:cNvGrpSpPr/>
          <p:nvPr/>
        </p:nvGrpSpPr>
        <p:grpSpPr>
          <a:xfrm>
            <a:off x="7298030" y="4286200"/>
            <a:ext cx="3615241" cy="1243309"/>
            <a:chOff x="4486429" y="5878390"/>
            <a:chExt cx="5381528" cy="1900163"/>
          </a:xfrm>
        </p:grpSpPr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9C10A39E-8014-1B8F-9E27-6F4E82524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86429" y="5878390"/>
              <a:ext cx="1986101" cy="1900163"/>
            </a:xfrm>
            <a:prstGeom prst="rect">
              <a:avLst/>
            </a:prstGeom>
          </p:spPr>
        </p:pic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50A10E07-672D-B23A-DDBE-6E65739B90BD}"/>
                </a:ext>
              </a:extLst>
            </p:cNvPr>
            <p:cNvSpPr txBox="1"/>
            <p:nvPr/>
          </p:nvSpPr>
          <p:spPr>
            <a:xfrm>
              <a:off x="6452994" y="6574300"/>
              <a:ext cx="3414963" cy="893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600" b="1" i="0" u="none" strike="noStrike" baseline="0" noProof="0" dirty="0">
                  <a:solidFill>
                    <a:srgbClr val="73D2D5"/>
                  </a:solidFill>
                  <a:latin typeface="Helvetica Neue"/>
                </a:rPr>
                <a:t>PROVOCAR UN CONSENSO </a:t>
              </a:r>
              <a:endParaRPr lang="es-ES" sz="1600" noProof="0" dirty="0"/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17D82604-9DD8-D264-3F7F-D1B04E4E7D27}"/>
              </a:ext>
            </a:extLst>
          </p:cNvPr>
          <p:cNvGrpSpPr/>
          <p:nvPr/>
        </p:nvGrpSpPr>
        <p:grpSpPr>
          <a:xfrm>
            <a:off x="977353" y="2939685"/>
            <a:ext cx="3326244" cy="1433673"/>
            <a:chOff x="404415" y="5468896"/>
            <a:chExt cx="4210472" cy="1825085"/>
          </a:xfrm>
        </p:grpSpPr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4F991EE-016D-44BC-115F-AE509103C1F5}"/>
                </a:ext>
              </a:extLst>
            </p:cNvPr>
            <p:cNvSpPr txBox="1"/>
            <p:nvPr/>
          </p:nvSpPr>
          <p:spPr>
            <a:xfrm>
              <a:off x="2133600" y="6374245"/>
              <a:ext cx="2481287" cy="5877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808"/>
                </a:lnSpc>
              </a:pPr>
              <a:r>
                <a:rPr lang="es-ES" sz="1600" noProof="0" dirty="0">
                  <a:solidFill>
                    <a:srgbClr val="336276"/>
                  </a:solidFill>
                  <a:latin typeface="Open Sans 2"/>
                  <a:ea typeface="Open Sans 2"/>
                  <a:cs typeface="Open Sans 2"/>
                  <a:sym typeface="Open Sans 2"/>
                </a:rPr>
                <a:t>REEVERTIR LA DESPOBLACIÓN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36276"/>
                </a:solidFill>
                <a:effectLst/>
                <a:uLnTx/>
                <a:uFillTx/>
                <a:latin typeface="Open Sans 2"/>
                <a:ea typeface="Open Sans 2"/>
                <a:cs typeface="Open Sans 2"/>
                <a:sym typeface="Open Sans 2"/>
              </a:endParaRPr>
            </a:p>
          </p:txBody>
        </p:sp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E925F834-2582-FFB3-6970-E717EEF42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4415" y="5468896"/>
              <a:ext cx="1944312" cy="1825085"/>
            </a:xfrm>
            <a:prstGeom prst="rect">
              <a:avLst/>
            </a:prstGeom>
          </p:spPr>
        </p:pic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E6E43E3B-E04A-805C-D502-AE010B180A8E}"/>
              </a:ext>
            </a:extLst>
          </p:cNvPr>
          <p:cNvGrpSpPr/>
          <p:nvPr/>
        </p:nvGrpSpPr>
        <p:grpSpPr>
          <a:xfrm>
            <a:off x="13142046" y="5125453"/>
            <a:ext cx="4372255" cy="1338581"/>
            <a:chOff x="11671155" y="5845811"/>
            <a:chExt cx="6083239" cy="2114298"/>
          </a:xfrm>
        </p:grpSpPr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59E8F00F-5678-8672-7FBC-5E4D373F3519}"/>
                </a:ext>
              </a:extLst>
            </p:cNvPr>
            <p:cNvSpPr txBox="1"/>
            <p:nvPr/>
          </p:nvSpPr>
          <p:spPr>
            <a:xfrm>
              <a:off x="14065858" y="6263197"/>
              <a:ext cx="3688536" cy="10938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8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b="1" i="0" u="none" strike="noStrike" baseline="0" noProof="0" dirty="0">
                  <a:solidFill>
                    <a:srgbClr val="D6ABAA"/>
                  </a:solidFill>
                  <a:latin typeface="Helvetica Neue"/>
                </a:rPr>
                <a:t>CONECTAR LA COMARCA DE BAZA CON EL EJE DEL MEDITERRÁNEO-LEVANTE </a:t>
              </a:r>
              <a:endPara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336276"/>
                </a:solidFill>
                <a:effectLst/>
                <a:uLnTx/>
                <a:uFillTx/>
                <a:latin typeface="Open Sans 2"/>
                <a:ea typeface="Open Sans 2"/>
                <a:cs typeface="Open Sans 2"/>
                <a:sym typeface="Open Sans 2"/>
              </a:endParaRPr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F360ADF2-B9B2-E7F2-73E8-D4C43753A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71155" y="5845811"/>
              <a:ext cx="2013293" cy="2114298"/>
            </a:xfrm>
            <a:prstGeom prst="rect">
              <a:avLst/>
            </a:prstGeom>
          </p:spPr>
        </p:pic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2CF062D0-A489-0207-813C-1DAE4AC7422D}"/>
              </a:ext>
            </a:extLst>
          </p:cNvPr>
          <p:cNvGrpSpPr/>
          <p:nvPr/>
        </p:nvGrpSpPr>
        <p:grpSpPr>
          <a:xfrm>
            <a:off x="13183513" y="3034777"/>
            <a:ext cx="6811628" cy="1338581"/>
            <a:chOff x="8295465" y="3869175"/>
            <a:chExt cx="9577655" cy="1909866"/>
          </a:xfrm>
        </p:grpSpPr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5C1194FA-68FD-146C-8F96-5CAC8E8F7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95465" y="3869175"/>
              <a:ext cx="2034632" cy="1909866"/>
            </a:xfrm>
            <a:prstGeom prst="rect">
              <a:avLst/>
            </a:prstGeom>
          </p:spPr>
        </p:pic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B18EF2DD-D9AC-4603-B390-37FD93CC3C91}"/>
                </a:ext>
              </a:extLst>
            </p:cNvPr>
            <p:cNvSpPr txBox="1"/>
            <p:nvPr/>
          </p:nvSpPr>
          <p:spPr>
            <a:xfrm>
              <a:off x="10330097" y="4408610"/>
              <a:ext cx="754302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600" b="1" i="0" u="none" strike="noStrike" baseline="0" noProof="0" dirty="0">
                  <a:solidFill>
                    <a:srgbClr val="D4D23E"/>
                  </a:solidFill>
                  <a:latin typeface="Helvetica Neue"/>
                </a:rPr>
                <a:t>ESPECIALIZARSE EN </a:t>
              </a:r>
            </a:p>
            <a:p>
              <a:r>
                <a:rPr lang="es-ES" sz="1600" b="1" i="0" u="none" strike="noStrike" baseline="0" noProof="0" dirty="0">
                  <a:solidFill>
                    <a:srgbClr val="D4D23E"/>
                  </a:solidFill>
                  <a:latin typeface="Helvetica Neue"/>
                </a:rPr>
                <a:t>EL SECTOR AGRO </a:t>
              </a:r>
              <a:endParaRPr lang="es-ES" sz="1600" noProof="0" dirty="0"/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1FCBE163-FF2F-D3BC-4195-FA971B81E0E0}"/>
              </a:ext>
            </a:extLst>
          </p:cNvPr>
          <p:cNvGrpSpPr/>
          <p:nvPr/>
        </p:nvGrpSpPr>
        <p:grpSpPr>
          <a:xfrm>
            <a:off x="939865" y="5089530"/>
            <a:ext cx="10665160" cy="1507532"/>
            <a:chOff x="1978868" y="4458982"/>
            <a:chExt cx="14656642" cy="1978459"/>
          </a:xfrm>
        </p:grpSpPr>
        <p:pic>
          <p:nvPicPr>
            <p:cNvPr id="45" name="Imagen 44">
              <a:extLst>
                <a:ext uri="{FF2B5EF4-FFF2-40B4-BE49-F238E27FC236}">
                  <a16:creationId xmlns:a16="http://schemas.microsoft.com/office/drawing/2014/main" id="{90E81555-6879-5ACF-2952-0518C0E92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78868" y="4458982"/>
              <a:ext cx="2107706" cy="1978459"/>
            </a:xfrm>
            <a:prstGeom prst="rect">
              <a:avLst/>
            </a:prstGeom>
          </p:spPr>
        </p:pic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768BF6AC-BD59-70B9-048B-CC72459A6454}"/>
                </a:ext>
              </a:extLst>
            </p:cNvPr>
            <p:cNvSpPr txBox="1"/>
            <p:nvPr/>
          </p:nvSpPr>
          <p:spPr>
            <a:xfrm>
              <a:off x="4086574" y="4957963"/>
              <a:ext cx="12548936" cy="7674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600" b="1" i="0" u="none" strike="noStrike" baseline="0" noProof="0" dirty="0">
                  <a:solidFill>
                    <a:srgbClr val="3AA8A8"/>
                  </a:solidFill>
                  <a:latin typeface="Helvetica Neue"/>
                </a:rPr>
                <a:t>UTILIZAR LA DECLARACIÓN </a:t>
              </a:r>
            </a:p>
            <a:p>
              <a:r>
                <a:rPr lang="es-ES" sz="1600" b="1" i="0" u="none" strike="noStrike" baseline="0" noProof="0" dirty="0">
                  <a:solidFill>
                    <a:srgbClr val="3AA8A8"/>
                  </a:solidFill>
                  <a:latin typeface="Helvetica Neue"/>
                </a:rPr>
                <a:t>DEL GEOPARQUE </a:t>
              </a:r>
              <a:endParaRPr lang="es-ES" sz="1600" noProof="0" dirty="0"/>
            </a:p>
          </p:txBody>
        </p:sp>
      </p:grp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06451D8-1D7A-1625-259E-28A3AEC87394}"/>
              </a:ext>
            </a:extLst>
          </p:cNvPr>
          <p:cNvSpPr txBox="1"/>
          <p:nvPr/>
        </p:nvSpPr>
        <p:spPr>
          <a:xfrm>
            <a:off x="4895420" y="7150897"/>
            <a:ext cx="126188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noProof="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5 Retos de la Comarca de Baza </a:t>
            </a:r>
          </a:p>
          <a:p>
            <a:r>
              <a:rPr lang="es-ES" sz="2400" b="1" noProof="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10 Objetivos de la Agenda Urbana Española. (AUE) </a:t>
            </a:r>
            <a:endParaRPr lang="es-ES" sz="2400" noProof="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s-ES" sz="2400" b="1" noProof="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15 Objetivos Específicos de la Comarca de Baza</a:t>
            </a:r>
          </a:p>
          <a:p>
            <a:r>
              <a:rPr lang="es-ES" sz="2400" b="1" i="0" u="none" strike="noStrike" baseline="0" noProof="0" dirty="0">
                <a:solidFill>
                  <a:schemeClr val="accent5">
                    <a:lumMod val="75000"/>
                  </a:schemeClr>
                </a:solidFill>
                <a:latin typeface="Helvetica Neue"/>
              </a:rPr>
              <a:t>58 Acciones Estratégicas</a:t>
            </a: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3A868144-AB8E-07B9-6F1B-94072FAB40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32362"/>
              </p:ext>
            </p:extLst>
          </p:nvPr>
        </p:nvGraphicFramePr>
        <p:xfrm>
          <a:off x="271293" y="8158763"/>
          <a:ext cx="3240757" cy="1897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5630061" imgH="3685714" progId="MSPhotoEd.3">
                  <p:embed/>
                </p:oleObj>
              </mc:Choice>
              <mc:Fallback>
                <p:oleObj r:id="rId12" imgW="5630061" imgH="3685714" progId="MSPhotoEd.3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D0096D9C-DAD5-43BD-2A75-5F2E7781B8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293" y="8158763"/>
                        <a:ext cx="3240757" cy="18970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8855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61649"/>
              </p:ext>
            </p:extLst>
          </p:nvPr>
        </p:nvGraphicFramePr>
        <p:xfrm>
          <a:off x="4724400" y="4881240"/>
          <a:ext cx="8305800" cy="2828857"/>
        </p:xfrm>
        <a:graphic>
          <a:graphicData uri="http://schemas.openxmlformats.org/drawingml/2006/table">
            <a:tbl>
              <a:tblPr/>
              <a:tblGrid>
                <a:gridCol w="415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7422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s-ES" sz="1999" b="1" noProof="0" dirty="0">
                          <a:solidFill>
                            <a:srgbClr val="03285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MEDIDA TRACTORA 1</a:t>
                      </a:r>
                      <a:endParaRPr lang="es-ES" sz="1100" noProof="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A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s-ES" sz="1999" b="1" noProof="0" dirty="0">
                          <a:solidFill>
                            <a:srgbClr val="032859"/>
                          </a:solidFill>
                          <a:latin typeface="Open Sans 1 Bold"/>
                          <a:ea typeface="Open Sans 1 Bold"/>
                          <a:cs typeface="Open Sans 1 Bold"/>
                          <a:sym typeface="Open Sans 1 Bold"/>
                        </a:rPr>
                        <a:t>MEDIDA TRACTORA 2</a:t>
                      </a:r>
                      <a:endParaRPr lang="es-ES" sz="1100" noProof="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A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1435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s-ES" sz="1800" b="1" noProof="0" dirty="0">
                          <a:latin typeface="FuturaLtBT"/>
                        </a:rPr>
                        <a:t>SENDA PEATONAL DEL NEGRATÍN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GUIA DE INTERVENCIÓN EN LOS ENTORNOS DE CASAS-CUEVA 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663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28700" y="2100430"/>
            <a:ext cx="16230600" cy="1890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0"/>
              </a:lnSpc>
              <a:spcBef>
                <a:spcPct val="0"/>
              </a:spcBef>
            </a:pPr>
            <a:r>
              <a:rPr lang="es-ES" sz="54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MEDIDAS TRACTORAS AGENDA URBANA DE LA COMARCA DE BAZA</a:t>
            </a:r>
          </a:p>
        </p:txBody>
      </p:sp>
      <p:sp>
        <p:nvSpPr>
          <p:cNvPr id="7" name="Freeform 7"/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/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CA2AD535-1956-DC71-A5A1-6AC4C46456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26088"/>
              </p:ext>
            </p:extLst>
          </p:nvPr>
        </p:nvGraphicFramePr>
        <p:xfrm>
          <a:off x="257195" y="8154365"/>
          <a:ext cx="3240757" cy="1897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630061" imgH="3685714" progId="MSPhotoEd.3">
                  <p:embed/>
                </p:oleObj>
              </mc:Choice>
              <mc:Fallback>
                <p:oleObj r:id="rId4" imgW="5630061" imgH="3685714" progId="MSPhotoEd.3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D0096D9C-DAD5-43BD-2A75-5F2E7781B8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95" y="8154365"/>
                        <a:ext cx="3240757" cy="18970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67E51E7-6037-A041-E98B-E398C1EBC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13" y="129105"/>
            <a:ext cx="17960373" cy="10028789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5400000">
            <a:off x="11080242" y="3079242"/>
            <a:ext cx="8229600" cy="4128516"/>
          </a:xfrm>
          <a:custGeom>
            <a:avLst/>
            <a:gdLst/>
            <a:ahLst/>
            <a:cxnLst/>
            <a:rect l="l" t="t" r="r" b="b"/>
            <a:pathLst>
              <a:path w="8229600" h="4128516">
                <a:moveTo>
                  <a:pt x="0" y="0"/>
                </a:moveTo>
                <a:lnTo>
                  <a:pt x="8229600" y="0"/>
                </a:lnTo>
                <a:lnTo>
                  <a:pt x="8229600" y="4128516"/>
                </a:lnTo>
                <a:lnTo>
                  <a:pt x="0" y="41285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77616" y="875493"/>
            <a:ext cx="12457383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srgbClr val="032859"/>
                </a:solidFill>
                <a:effectLst/>
                <a:uLnTx/>
                <a:uFillTx/>
                <a:latin typeface="FuturaLtBT"/>
                <a:ea typeface="League Spartan"/>
                <a:cs typeface="League Spartan"/>
                <a:sym typeface="League Spartan"/>
              </a:rPr>
              <a:t>Objetivos de las MTAU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7799" y="2224796"/>
            <a:ext cx="10629900" cy="878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39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032859"/>
                </a:solidFill>
                <a:effectLst/>
                <a:uLnTx/>
                <a:uFillTx/>
                <a:latin typeface="FuturaLtBT"/>
                <a:ea typeface="Garet Bold"/>
                <a:cs typeface="Garet Bold"/>
                <a:sym typeface="Garet Bold"/>
              </a:rPr>
              <a:t>Colaboración a la consecución de los Retos y Objetivos de la Agenda Urbana</a:t>
            </a:r>
          </a:p>
        </p:txBody>
      </p:sp>
      <p:sp>
        <p:nvSpPr>
          <p:cNvPr id="3" name="Freeform 3"/>
          <p:cNvSpPr/>
          <p:nvPr/>
        </p:nvSpPr>
        <p:spPr>
          <a:xfrm>
            <a:off x="877617" y="3569173"/>
            <a:ext cx="11895459" cy="6030959"/>
          </a:xfrm>
          <a:custGeom>
            <a:avLst/>
            <a:gdLst/>
            <a:ahLst/>
            <a:cxnLst/>
            <a:rect l="l" t="t" r="r" b="b"/>
            <a:pathLst>
              <a:path w="6435532" h="3566088">
                <a:moveTo>
                  <a:pt x="0" y="0"/>
                </a:moveTo>
                <a:lnTo>
                  <a:pt x="6435532" y="0"/>
                </a:lnTo>
                <a:lnTo>
                  <a:pt x="6435532" y="3566088"/>
                </a:lnTo>
                <a:lnTo>
                  <a:pt x="0" y="3566088"/>
                </a:lnTo>
                <a:close/>
              </a:path>
            </a:pathLst>
          </a:custGeom>
          <a:solidFill>
            <a:srgbClr val="F0F1F0"/>
          </a:solidFill>
          <a:ln w="47625" cap="sq">
            <a:solidFill>
              <a:schemeClr val="tx1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8797" y="101674"/>
            <a:ext cx="17910406" cy="10004126"/>
          </a:xfrm>
          <a:prstGeom prst="rect">
            <a:avLst/>
          </a:prstGeom>
        </p:spPr>
        <p:txBody>
          <a:bodyPr lIns="50667" tIns="50667" rIns="50667" bIns="50667" rtlCol="0" anchor="ctr"/>
          <a:lstStyle/>
          <a:p>
            <a:pPr marL="0" marR="0" lvl="0" indent="0" algn="ctr" defTabSz="914400" rtl="0" eaLnBrk="1" fontAlgn="auto" latinLnBrk="0" hangingPunct="1">
              <a:lnSpc>
                <a:spcPts val="195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61052" y="3874254"/>
            <a:ext cx="806394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Reto 2. Revertir la despoblación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Objetivo 08. Mejorar la movilidad comarcal: sostenibilidad y conectividad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Acción 05.02.002. Redes peatonales y carriles bici entre municipios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LtBT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05602228-0788-5AC7-29F9-A01953414287}"/>
              </a:ext>
            </a:extLst>
          </p:cNvPr>
          <p:cNvSpPr txBox="1"/>
          <p:nvPr/>
        </p:nvSpPr>
        <p:spPr>
          <a:xfrm>
            <a:off x="1447800" y="5163844"/>
            <a:ext cx="8534400" cy="250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Reto 3. Utilizar la declaración de Geoparque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Objetivo 07 Diseñar una estrategia de turismo sostenible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Acción 07.02.002. Infraestructuras turísticas entorno pantano del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Negratín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uturaLtB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Open Sans 2"/>
                <a:cs typeface="Open Sans 2"/>
                <a:sym typeface="Open Sans 2"/>
              </a:rPr>
              <a:t>Acción 07.02.003. Continuidad de los programas de promoción de las casas-cueva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Open Sans 2"/>
                <a:cs typeface="Open Sans 2"/>
                <a:sym typeface="Open Sans 2"/>
              </a:rPr>
              <a:t>Acción 07.02.004. Rutas de la Vía Verde. Integración de productos turísticos.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Open Sans 2"/>
                <a:cs typeface="Open Sans 2"/>
                <a:sym typeface="Open Sans 2"/>
              </a:rPr>
              <a:t>Acción 07.02.001. Impulsar la mejora de espacios públicos y regeneración de cascos urbanos y zonas de casas-cueva.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900" b="0" i="0" u="none" strike="noStrike" kern="1200" cap="none" spc="0" normalizeH="0" baseline="0" noProof="0" dirty="0">
              <a:ln>
                <a:noFill/>
              </a:ln>
              <a:solidFill>
                <a:srgbClr val="032859"/>
              </a:solidFill>
              <a:effectLst/>
              <a:uLnTx/>
              <a:uFillTx/>
              <a:latin typeface="Open Sans 2"/>
              <a:ea typeface="Open Sans 2"/>
              <a:cs typeface="Open Sans 2"/>
              <a:sym typeface="Open Sans 2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926C94F2-E7AC-996E-208A-7EFB4E6AB87A}"/>
              </a:ext>
            </a:extLst>
          </p:cNvPr>
          <p:cNvGrpSpPr/>
          <p:nvPr/>
        </p:nvGrpSpPr>
        <p:grpSpPr>
          <a:xfrm>
            <a:off x="1364659" y="7584315"/>
            <a:ext cx="10142858" cy="681484"/>
            <a:chOff x="1364659" y="8069957"/>
            <a:chExt cx="10142858" cy="681484"/>
          </a:xfrm>
        </p:grpSpPr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63CF99A-58EA-95AE-8B90-3992807511C8}"/>
                </a:ext>
              </a:extLst>
            </p:cNvPr>
            <p:cNvSpPr txBox="1"/>
            <p:nvPr/>
          </p:nvSpPr>
          <p:spPr>
            <a:xfrm>
              <a:off x="1364659" y="8382109"/>
              <a:ext cx="101428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LtBT"/>
                  <a:ea typeface="+mn-ea"/>
                  <a:cs typeface="+mn-cs"/>
                </a:rPr>
                <a:t>Acción 01.02.001. Ordenación jurídica y urbanística de las Casas Cueva en la Comarca 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+mn-ea"/>
                <a:cs typeface="+mn-cs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44A6291-1BAF-810E-8187-70DCD3B539A4}"/>
                </a:ext>
              </a:extLst>
            </p:cNvPr>
            <p:cNvSpPr txBox="1"/>
            <p:nvPr/>
          </p:nvSpPr>
          <p:spPr>
            <a:xfrm>
              <a:off x="1364659" y="8069957"/>
              <a:ext cx="93124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FuturaLtBT"/>
                  <a:ea typeface="+mn-ea"/>
                  <a:cs typeface="+mn-cs"/>
                </a:rPr>
                <a:t>Reto 5. Conectar la Comarca con el Mediterráneo-Levante </a:t>
              </a: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FuturaLtBT"/>
                <a:ea typeface="+mn-ea"/>
                <a:cs typeface="+mn-cs"/>
              </a:endParaRPr>
            </a:p>
          </p:txBody>
        </p:sp>
      </p:grp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D1E1960-39B0-2701-0089-9D6F0EC92E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128681"/>
              </p:ext>
            </p:extLst>
          </p:nvPr>
        </p:nvGraphicFramePr>
        <p:xfrm>
          <a:off x="14706600" y="8049659"/>
          <a:ext cx="3240757" cy="1897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630061" imgH="3685714" progId="MSPhotoEd.3">
                  <p:embed/>
                </p:oleObj>
              </mc:Choice>
              <mc:Fallback>
                <p:oleObj r:id="rId5" imgW="5630061" imgH="3685714" progId="MSPhotoEd.3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D0096D9C-DAD5-43BD-2A75-5F2E7781B8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06600" y="8049659"/>
                        <a:ext cx="3240757" cy="18970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046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88797" y="974179"/>
            <a:ext cx="16230600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0"/>
              </a:lnSpc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FuturaLtBT"/>
                <a:ea typeface="League Spartan"/>
                <a:cs typeface="League Spartan"/>
                <a:sym typeface="League Spartan"/>
              </a:rPr>
              <a:t>La  Gran Senda del </a:t>
            </a:r>
            <a:r>
              <a:rPr lang="es-ES" sz="8000" noProof="0" dirty="0" err="1">
                <a:solidFill>
                  <a:srgbClr val="032859"/>
                </a:solidFill>
                <a:latin typeface="FuturaLtBT"/>
                <a:ea typeface="League Spartan"/>
                <a:cs typeface="League Spartan"/>
                <a:sym typeface="League Spartan"/>
              </a:rPr>
              <a:t>Negratín</a:t>
            </a:r>
            <a:endParaRPr lang="es-ES" sz="8000" u="none" strike="noStrike" noProof="0" dirty="0">
              <a:solidFill>
                <a:srgbClr val="032859"/>
              </a:solidFill>
              <a:latin typeface="FuturaLtBT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1" name="Freeform 31"/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D9CFD091-2F7F-033B-4611-6D9971D65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209800"/>
            <a:ext cx="14415518" cy="5867400"/>
          </a:xfrm>
          <a:prstGeom prst="rect">
            <a:avLst/>
          </a:prstGeom>
        </p:spPr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520B5D63-E79E-AC0D-D257-1C1D28EBA1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42752"/>
              </p:ext>
            </p:extLst>
          </p:nvPr>
        </p:nvGraphicFramePr>
        <p:xfrm>
          <a:off x="304800" y="8224947"/>
          <a:ext cx="3140072" cy="1838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630061" imgH="3685714" progId="MSPhotoEd.3">
                  <p:embed/>
                </p:oleObj>
              </mc:Choice>
              <mc:Fallback>
                <p:oleObj r:id="rId5" imgW="5630061" imgH="3685714" progId="MSPhotoEd.3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D0096D9C-DAD5-43BD-2A75-5F2E7781B8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224947"/>
                        <a:ext cx="3140072" cy="18381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340EE-645B-A086-1804-D29405706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8C419CE-31CA-7D9D-622B-AED40ECF296E}"/>
              </a:ext>
            </a:extLst>
          </p:cNvPr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8C0A482-482C-6B51-9A1E-6170F7D1CF82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6F71BDD-B566-00B6-1E7D-BCB53B5478BB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49E9642-CD74-4E8C-6DC2-A55E46D35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116364"/>
              </p:ext>
            </p:extLst>
          </p:nvPr>
        </p:nvGraphicFramePr>
        <p:xfrm>
          <a:off x="1447800" y="3480354"/>
          <a:ext cx="13988988" cy="4675665"/>
        </p:xfrm>
        <a:graphic>
          <a:graphicData uri="http://schemas.openxmlformats.org/drawingml/2006/table">
            <a:tbl>
              <a:tblPr/>
              <a:tblGrid>
                <a:gridCol w="13988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351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Estudio de factibilidad técnica para la creación del itinerario y la integración de los tramos y productos turísticos ya operativos</a:t>
                      </a:r>
                    </a:p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s-ES" sz="1600" noProof="0" dirty="0">
                        <a:latin typeface="FuturaLtBT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1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6 municipios; 60 km circunvalando el embalse de </a:t>
                      </a:r>
                      <a:r>
                        <a:rPr kumimoji="0" lang="es-E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Negratín</a:t>
                      </a: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 en el marco de la Red de Senderos del Geoparque de Granada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s-E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BACC6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FuturaLtBT"/>
                        <a:ea typeface="+mn-ea"/>
                        <a:cs typeface="+mn-cs"/>
                      </a:endParaRP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51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Entorno geológico de gran interés científico, ambiental y paisajístico. Parte central del Geoparque de Granada: Jabalcón, Junta de ríos, Falla de Baza, </a:t>
                      </a:r>
                      <a:r>
                        <a:rPr kumimoji="0" lang="es-E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badlands</a:t>
                      </a: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, etc. 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1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Proximidad al gran eje de la Vía Verde Guadix-Baza- </a:t>
                      </a:r>
                      <a:r>
                        <a:rPr kumimoji="0" lang="es-E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Almendricos</a:t>
                      </a: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 (Murcia)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51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Integración con otros productos turísticos estratégicos como las Casas-Cueva, los Baños termales de Zújar y la práctica de deportes náuticos, </a:t>
                      </a:r>
                      <a:r>
                        <a:rPr kumimoji="0" lang="es-ES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mountain-bike</a:t>
                      </a: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BACC6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FuturaLtBT"/>
                          <a:ea typeface="+mn-ea"/>
                          <a:cs typeface="+mn-cs"/>
                        </a:rPr>
                        <a:t> o el vuelo libre.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62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8">
            <a:extLst>
              <a:ext uri="{FF2B5EF4-FFF2-40B4-BE49-F238E27FC236}">
                <a16:creationId xmlns:a16="http://schemas.microsoft.com/office/drawing/2014/main" id="{5F782200-1A51-0141-19FC-409D6B893238}"/>
              </a:ext>
            </a:extLst>
          </p:cNvPr>
          <p:cNvSpPr txBox="1"/>
          <p:nvPr/>
        </p:nvSpPr>
        <p:spPr>
          <a:xfrm>
            <a:off x="1077017" y="3705943"/>
            <a:ext cx="228340" cy="30297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904D5FF9-9E8F-8A94-9C8E-8764B1A7D751}"/>
              </a:ext>
            </a:extLst>
          </p:cNvPr>
          <p:cNvGrpSpPr/>
          <p:nvPr/>
        </p:nvGrpSpPr>
        <p:grpSpPr>
          <a:xfrm>
            <a:off x="1056152" y="4598906"/>
            <a:ext cx="275552" cy="288777"/>
            <a:chOff x="0" y="38100"/>
            <a:chExt cx="980856" cy="7747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7675662-81E2-961A-3E02-B0DAF3A48A29}"/>
                </a:ext>
              </a:extLst>
            </p:cNvPr>
            <p:cNvSpPr/>
            <p:nvPr/>
          </p:nvSpPr>
          <p:spPr>
            <a:xfrm>
              <a:off x="0" y="38100"/>
              <a:ext cx="980856" cy="7747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2859"/>
            </a:solidFill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0FF51BCD-9025-2399-08DE-E46CBA7ED88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7838CB82-35B2-681A-E6B0-7A4D6E59C28C}"/>
              </a:ext>
            </a:extLst>
          </p:cNvPr>
          <p:cNvSpPr txBox="1"/>
          <p:nvPr/>
        </p:nvSpPr>
        <p:spPr>
          <a:xfrm>
            <a:off x="326994" y="1715674"/>
            <a:ext cx="16230600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srgbClr val="032859"/>
                </a:solidFill>
                <a:effectLst/>
                <a:uLnTx/>
                <a:uFillTx/>
                <a:latin typeface="FuturaLtBT"/>
                <a:ea typeface="League Spartan"/>
                <a:cs typeface="League Spartan"/>
                <a:sym typeface="League Spartan"/>
              </a:rPr>
              <a:t>La Gran Senda del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32859"/>
                </a:solidFill>
                <a:effectLst/>
                <a:uLnTx/>
                <a:uFillTx/>
                <a:latin typeface="FuturaLtBT"/>
                <a:ea typeface="League Spartan"/>
                <a:cs typeface="League Spartan"/>
                <a:sym typeface="League Spartan"/>
              </a:rPr>
              <a:t>Negratín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srgbClr val="032859"/>
              </a:solidFill>
              <a:effectLst/>
              <a:uLnTx/>
              <a:uFillTx/>
              <a:latin typeface="FuturaLtBT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7F57A308-17E7-0345-7BA2-AFFCF9CFEF71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39E9AF5-3DFF-7BF8-7C57-80B96E441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204" y="3744450"/>
            <a:ext cx="274344" cy="292633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CE6642C-4C86-58A4-37A4-D97C20D3B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30" y="5671869"/>
            <a:ext cx="274344" cy="292633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5ABA0D7E-6835-3C82-0E60-AA50EFF61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30" y="6592734"/>
            <a:ext cx="274344" cy="29263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624C33B1-0F55-A879-69B6-94B04F06E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830" y="7403372"/>
            <a:ext cx="274344" cy="292633"/>
          </a:xfrm>
          <a:prstGeom prst="rect">
            <a:avLst/>
          </a:prstGeom>
        </p:spPr>
      </p:pic>
      <p:graphicFrame>
        <p:nvGraphicFramePr>
          <p:cNvPr id="36" name="Objeto 35">
            <a:extLst>
              <a:ext uri="{FF2B5EF4-FFF2-40B4-BE49-F238E27FC236}">
                <a16:creationId xmlns:a16="http://schemas.microsoft.com/office/drawing/2014/main" id="{8835E98E-3AB3-B052-8592-30092D2834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60855"/>
              </p:ext>
            </p:extLst>
          </p:nvPr>
        </p:nvGraphicFramePr>
        <p:xfrm>
          <a:off x="188796" y="8471665"/>
          <a:ext cx="2743199" cy="1605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5630061" imgH="3685714" progId="MSPhotoEd.3">
                  <p:embed/>
                </p:oleObj>
              </mc:Choice>
              <mc:Fallback>
                <p:oleObj r:id="rId5" imgW="5630061" imgH="3685714" progId="MSPhotoEd.3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D0096D9C-DAD5-43BD-2A75-5F2E7781B8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96" y="8471665"/>
                        <a:ext cx="2743199" cy="1605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6442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FECCD4-6AE5-B2B0-4923-7C2628790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BF08C81-F40F-6EDC-E7FD-F6BF1301AA33}"/>
              </a:ext>
            </a:extLst>
          </p:cNvPr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9A46EF8-457A-3A39-48FB-EC66EDBB849E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CA29660-4962-920F-50FF-969D8AA5A922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95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EC4644BF-D6F2-2F7B-B5EF-1AC43C5FA562}"/>
              </a:ext>
            </a:extLst>
          </p:cNvPr>
          <p:cNvSpPr txBox="1"/>
          <p:nvPr/>
        </p:nvSpPr>
        <p:spPr>
          <a:xfrm>
            <a:off x="1028700" y="495300"/>
            <a:ext cx="162306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GUIA DE INTERVENCIÓN EN LOS ENTORNOS DE CASAS-CUEVA 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F74BE814-1139-2C9D-AAF7-DBC373E38DC5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9E25CC-26FF-7DC0-5DC6-37056B158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66" y="2656244"/>
            <a:ext cx="7765585" cy="51780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A246A7-F307-25AA-03DC-B6469ED23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2656244"/>
            <a:ext cx="9205454" cy="5178068"/>
          </a:xfrm>
          <a:prstGeom prst="rect">
            <a:avLst/>
          </a:prstGeom>
        </p:spPr>
      </p:pic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CC13253E-868F-209E-51B8-FCAFC82D40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208119"/>
              </p:ext>
            </p:extLst>
          </p:nvPr>
        </p:nvGraphicFramePr>
        <p:xfrm>
          <a:off x="188796" y="8471665"/>
          <a:ext cx="2743199" cy="1605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630061" imgH="3685714" progId="MSPhotoEd.3">
                  <p:embed/>
                </p:oleObj>
              </mc:Choice>
              <mc:Fallback>
                <p:oleObj r:id="rId6" imgW="5630061" imgH="3685714" progId="MSPhotoEd.3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8835E98E-3AB3-B052-8592-30092D2834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96" y="8471665"/>
                        <a:ext cx="2743199" cy="1605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0834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02E9AA-2930-9499-FED5-38AD917C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35CF8C-98F8-CECB-166B-4FD59B5B7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13" y="129105"/>
            <a:ext cx="17960373" cy="10028789"/>
          </a:xfrm>
          <a:prstGeom prst="rect">
            <a:avLst/>
          </a:prstGeom>
        </p:spPr>
      </p:pic>
      <p:sp>
        <p:nvSpPr>
          <p:cNvPr id="30" name="TextBox 30">
            <a:extLst>
              <a:ext uri="{FF2B5EF4-FFF2-40B4-BE49-F238E27FC236}">
                <a16:creationId xmlns:a16="http://schemas.microsoft.com/office/drawing/2014/main" id="{62442C37-E11A-96D5-9E89-4095CB3E32AC}"/>
              </a:ext>
            </a:extLst>
          </p:cNvPr>
          <p:cNvSpPr txBox="1"/>
          <p:nvPr/>
        </p:nvSpPr>
        <p:spPr>
          <a:xfrm>
            <a:off x="1028699" y="705789"/>
            <a:ext cx="1623060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LtBT"/>
                <a:ea typeface="+mn-ea"/>
                <a:cs typeface="+mn-cs"/>
              </a:rPr>
              <a:t>GUIA DE INTERVENCIÓN EN LOS ENTORNOS DE CASAS-CUEVA </a:t>
            </a:r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3179E60A-A5E5-3E6E-3AE3-116CFA3CAFED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03E80B-C3C5-59B8-575F-66D4FE5BE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621902"/>
            <a:ext cx="8129349" cy="4588035"/>
          </a:xfrm>
          <a:prstGeom prst="rect">
            <a:avLst/>
          </a:prstGeom>
        </p:spPr>
      </p:pic>
      <p:sp>
        <p:nvSpPr>
          <p:cNvPr id="8" name="TextBox 30">
            <a:extLst>
              <a:ext uri="{FF2B5EF4-FFF2-40B4-BE49-F238E27FC236}">
                <a16:creationId xmlns:a16="http://schemas.microsoft.com/office/drawing/2014/main" id="{4060FCBD-B9FD-CF73-DD31-D3DDF650B30F}"/>
              </a:ext>
            </a:extLst>
          </p:cNvPr>
          <p:cNvSpPr txBox="1"/>
          <p:nvPr/>
        </p:nvSpPr>
        <p:spPr>
          <a:xfrm>
            <a:off x="-76200" y="2628900"/>
            <a:ext cx="16230600" cy="83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uturaLtBT"/>
                <a:ea typeface="League Spartan"/>
                <a:cs typeface="League Spartan"/>
                <a:sym typeface="League Spartan"/>
              </a:rPr>
              <a:t>Entorno RURAL. Uso residencial y turístico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C4F8DA-EEDA-B25D-F0C9-B3DC630C2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9126" y="3621900"/>
            <a:ext cx="8374420" cy="4588035"/>
          </a:xfrm>
          <a:prstGeom prst="rect">
            <a:avLst/>
          </a:prstGeom>
        </p:spPr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5C81860-8D2A-F900-BD71-0EBB0DACC0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208119"/>
              </p:ext>
            </p:extLst>
          </p:nvPr>
        </p:nvGraphicFramePr>
        <p:xfrm>
          <a:off x="188796" y="8471665"/>
          <a:ext cx="2743199" cy="1605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5630061" imgH="3685714" progId="MSPhotoEd.3">
                  <p:embed/>
                </p:oleObj>
              </mc:Choice>
              <mc:Fallback>
                <p:oleObj r:id="rId7" imgW="5630061" imgH="3685714" progId="MSPhotoEd.3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8835E98E-3AB3-B052-8592-30092D2834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96" y="8471665"/>
                        <a:ext cx="2743199" cy="16057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8183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7299</TotalTime>
  <Words>576</Words>
  <Application>Microsoft Office PowerPoint</Application>
  <PresentationFormat>Personalizado</PresentationFormat>
  <Paragraphs>73</Paragraphs>
  <Slides>15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Calibri</vt:lpstr>
      <vt:lpstr>Arial</vt:lpstr>
      <vt:lpstr>Helvetica Neue</vt:lpstr>
      <vt:lpstr>FuturaLtBT</vt:lpstr>
      <vt:lpstr>Open Sans 2 Bold</vt:lpstr>
      <vt:lpstr>Open Sans 2</vt:lpstr>
      <vt:lpstr>League Spartan</vt:lpstr>
      <vt:lpstr>Open Sans 1 Bold</vt:lpstr>
      <vt:lpstr>Wingdings</vt:lpstr>
      <vt:lpstr>Office Theme</vt:lpstr>
      <vt:lpstr>MSPhotoEd.3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Jornada Provincial de Agendas Urbanas y Rurales</dc:title>
  <dc:creator>Usuario</dc:creator>
  <cp:lastModifiedBy>Usuario</cp:lastModifiedBy>
  <cp:revision>7</cp:revision>
  <dcterms:created xsi:type="dcterms:W3CDTF">2006-08-16T00:00:00Z</dcterms:created>
  <dcterms:modified xsi:type="dcterms:W3CDTF">2025-11-19T10:00:07Z</dcterms:modified>
  <dc:identifier>DAG3J2_yuyk</dc:identifier>
</cp:coreProperties>
</file>