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68" r:id="rId6"/>
    <p:sldId id="269" r:id="rId7"/>
    <p:sldId id="270" r:id="rId8"/>
    <p:sldId id="271" r:id="rId9"/>
    <p:sldId id="272" r:id="rId10"/>
    <p:sldId id="276" r:id="rId11"/>
    <p:sldId id="259" r:id="rId12"/>
    <p:sldId id="278" r:id="rId13"/>
    <p:sldId id="264" r:id="rId14"/>
    <p:sldId id="279" r:id="rId15"/>
    <p:sldId id="273" r:id="rId16"/>
    <p:sldId id="280" r:id="rId17"/>
    <p:sldId id="274" r:id="rId18"/>
    <p:sldId id="281" r:id="rId19"/>
    <p:sldId id="265" r:id="rId20"/>
    <p:sldId id="260" r:id="rId21"/>
    <p:sldId id="261" r:id="rId22"/>
    <p:sldId id="262" r:id="rId23"/>
  </p:sldIdLst>
  <p:sldSz cx="18288000" cy="10287000"/>
  <p:notesSz cx="6858000" cy="9144000"/>
  <p:embeddedFontLst>
    <p:embeddedFont>
      <p:font typeface="League Spartan"/>
      <p:regular r:id="rId24"/>
    </p:embeddedFont>
    <p:embeddedFont>
      <p:font typeface="Open Sans 2" pitchFamily="2" charset="0"/>
      <p:regular r:id="rId25"/>
    </p:embeddedFont>
    <p:embeddedFont>
      <p:font typeface="Open Sans 2 Bold" pitchFamily="2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E1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25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font" Target="fonts/font3.fntdata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font" Target="fonts/font2.fntdata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font" Target="fonts/font1.fntdata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presProps" Target="presProps.xml" /><Relationship Id="rId30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8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1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2.jp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3.jp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4.jp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5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7.png" /><Relationship Id="rId4" Type="http://schemas.openxmlformats.org/officeDocument/2006/relationships/image" Target="../media/image6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 /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 /><Relationship Id="rId7" Type="http://schemas.microsoft.com/office/2007/relationships/hdphoto" Target="../media/hdphoto1.wdp" /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2.png" /><Relationship Id="rId5" Type="http://schemas.openxmlformats.org/officeDocument/2006/relationships/image" Target="../media/image41.svg" /><Relationship Id="rId4" Type="http://schemas.openxmlformats.org/officeDocument/2006/relationships/image" Target="../media/image40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3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2.jpg" /><Relationship Id="rId5" Type="http://schemas.openxmlformats.org/officeDocument/2006/relationships/image" Target="../media/image11.jpg" /><Relationship Id="rId4" Type="http://schemas.openxmlformats.org/officeDocument/2006/relationships/image" Target="../media/image10.jp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5.jpg" /><Relationship Id="rId5" Type="http://schemas.openxmlformats.org/officeDocument/2006/relationships/image" Target="../media/image14.jpg" /><Relationship Id="rId4" Type="http://schemas.openxmlformats.org/officeDocument/2006/relationships/image" Target="../media/image13.jp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8.jpg" /><Relationship Id="rId5" Type="http://schemas.openxmlformats.org/officeDocument/2006/relationships/image" Target="../media/image17.jpg" /><Relationship Id="rId4" Type="http://schemas.openxmlformats.org/officeDocument/2006/relationships/image" Target="../media/image16.JP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1.jpg" /><Relationship Id="rId5" Type="http://schemas.openxmlformats.org/officeDocument/2006/relationships/image" Target="../media/image20.jpg" /><Relationship Id="rId4" Type="http://schemas.openxmlformats.org/officeDocument/2006/relationships/image" Target="../media/image19.jp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4.jpg" /><Relationship Id="rId5" Type="http://schemas.openxmlformats.org/officeDocument/2006/relationships/image" Target="../media/image23.jpg" /><Relationship Id="rId4" Type="http://schemas.openxmlformats.org/officeDocument/2006/relationships/image" Target="../media/image22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7.jpg" /><Relationship Id="rId5" Type="http://schemas.openxmlformats.org/officeDocument/2006/relationships/image" Target="../media/image26.jpg" /><Relationship Id="rId4" Type="http://schemas.openxmlformats.org/officeDocument/2006/relationships/image" Target="../media/image25.jp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5349" y="552887"/>
            <a:ext cx="17157422" cy="9157443"/>
            <a:chOff x="0" y="0"/>
            <a:chExt cx="4518827" cy="24118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18827" cy="2411837"/>
            </a:xfrm>
            <a:custGeom>
              <a:avLst/>
              <a:gdLst/>
              <a:ahLst/>
              <a:cxnLst/>
              <a:rect l="l" t="t" r="r" b="b"/>
              <a:pathLst>
                <a:path w="4518827" h="2411837">
                  <a:moveTo>
                    <a:pt x="0" y="0"/>
                  </a:moveTo>
                  <a:lnTo>
                    <a:pt x="4518827" y="0"/>
                  </a:lnTo>
                  <a:lnTo>
                    <a:pt x="4518827" y="2411837"/>
                  </a:lnTo>
                  <a:lnTo>
                    <a:pt x="0" y="2411837"/>
                  </a:lnTo>
                  <a:close/>
                </a:path>
              </a:pathLst>
            </a:custGeom>
            <a:solidFill>
              <a:srgbClr val="6980A2"/>
            </a:solidFill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8827" cy="2449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s-ES" noProof="0"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565349" y="1221296"/>
            <a:ext cx="11036006" cy="8489034"/>
          </a:xfrm>
          <a:custGeom>
            <a:avLst/>
            <a:gdLst/>
            <a:ahLst/>
            <a:cxnLst/>
            <a:rect l="l" t="t" r="r" b="b"/>
            <a:pathLst>
              <a:path w="11036006" h="8489034">
                <a:moveTo>
                  <a:pt x="0" y="0"/>
                </a:moveTo>
                <a:lnTo>
                  <a:pt x="11036005" y="0"/>
                </a:lnTo>
                <a:lnTo>
                  <a:pt x="11036005" y="8489034"/>
                </a:lnTo>
                <a:lnTo>
                  <a:pt x="0" y="848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794" b="-21524"/>
            </a:stretch>
          </a:blipFill>
        </p:spPr>
        <p:txBody>
          <a:bodyPr/>
          <a:lstStyle/>
          <a:p>
            <a:endParaRPr lang="es-ES" noProof="0" dirty="0"/>
          </a:p>
        </p:txBody>
      </p:sp>
      <p:grpSp>
        <p:nvGrpSpPr>
          <p:cNvPr id="6" name="Group 6"/>
          <p:cNvGrpSpPr/>
          <p:nvPr/>
        </p:nvGrpSpPr>
        <p:grpSpPr>
          <a:xfrm>
            <a:off x="416963" y="433316"/>
            <a:ext cx="17454074" cy="9420368"/>
            <a:chOff x="0" y="0"/>
            <a:chExt cx="4596958" cy="24810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96958" cy="2481085"/>
            </a:xfrm>
            <a:custGeom>
              <a:avLst/>
              <a:gdLst/>
              <a:ahLst/>
              <a:cxnLst/>
              <a:rect l="l" t="t" r="r" b="b"/>
              <a:pathLst>
                <a:path w="4596958" h="2481085">
                  <a:moveTo>
                    <a:pt x="0" y="0"/>
                  </a:moveTo>
                  <a:lnTo>
                    <a:pt x="4596958" y="0"/>
                  </a:lnTo>
                  <a:lnTo>
                    <a:pt x="4596958" y="2481085"/>
                  </a:lnTo>
                  <a:lnTo>
                    <a:pt x="0" y="24810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032859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596958" cy="2519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16154" y="506491"/>
            <a:ext cx="17257924" cy="9250234"/>
            <a:chOff x="0" y="0"/>
            <a:chExt cx="4545297" cy="243627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45297" cy="2436276"/>
            </a:xfrm>
            <a:custGeom>
              <a:avLst/>
              <a:gdLst/>
              <a:ahLst/>
              <a:cxnLst/>
              <a:rect l="l" t="t" r="r" b="b"/>
              <a:pathLst>
                <a:path w="4545297" h="2436276">
                  <a:moveTo>
                    <a:pt x="0" y="0"/>
                  </a:moveTo>
                  <a:lnTo>
                    <a:pt x="4545297" y="0"/>
                  </a:lnTo>
                  <a:lnTo>
                    <a:pt x="4545297" y="2436276"/>
                  </a:lnTo>
                  <a:lnTo>
                    <a:pt x="0" y="24362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6DE17B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545297" cy="2474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65349" y="552887"/>
            <a:ext cx="17157422" cy="9157443"/>
            <a:chOff x="0" y="0"/>
            <a:chExt cx="4518827" cy="241183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518827" cy="2411837"/>
            </a:xfrm>
            <a:custGeom>
              <a:avLst/>
              <a:gdLst/>
              <a:ahLst/>
              <a:cxnLst/>
              <a:rect l="l" t="t" r="r" b="b"/>
              <a:pathLst>
                <a:path w="4518827" h="2411837">
                  <a:moveTo>
                    <a:pt x="0" y="0"/>
                  </a:moveTo>
                  <a:lnTo>
                    <a:pt x="4518827" y="0"/>
                  </a:lnTo>
                  <a:lnTo>
                    <a:pt x="4518827" y="2411837"/>
                  </a:lnTo>
                  <a:lnTo>
                    <a:pt x="0" y="24118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92A0B4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518827" cy="2449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895648" y="6681901"/>
            <a:ext cx="3204287" cy="2121077"/>
            <a:chOff x="0" y="0"/>
            <a:chExt cx="8956231" cy="59285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956232" cy="5928575"/>
            </a:xfrm>
            <a:custGeom>
              <a:avLst/>
              <a:gdLst/>
              <a:ahLst/>
              <a:cxnLst/>
              <a:rect l="l" t="t" r="r" b="b"/>
              <a:pathLst>
                <a:path w="8956232" h="5928575">
                  <a:moveTo>
                    <a:pt x="0" y="1091202"/>
                  </a:moveTo>
                  <a:lnTo>
                    <a:pt x="8799943" y="0"/>
                  </a:lnTo>
                  <a:lnTo>
                    <a:pt x="8956232" y="3846823"/>
                  </a:lnTo>
                  <a:lnTo>
                    <a:pt x="7534928" y="4691307"/>
                  </a:lnTo>
                  <a:lnTo>
                    <a:pt x="7922891" y="5928575"/>
                  </a:lnTo>
                  <a:lnTo>
                    <a:pt x="97450" y="5928575"/>
                  </a:lnTo>
                  <a:lnTo>
                    <a:pt x="972664" y="2067023"/>
                  </a:lnTo>
                  <a:lnTo>
                    <a:pt x="253738" y="2105074"/>
                  </a:lnTo>
                  <a:close/>
                </a:path>
              </a:pathLst>
            </a:custGeom>
            <a:blipFill>
              <a:blip r:embed="rId3"/>
              <a:stretch>
                <a:fillRect t="-3466" b="-3466"/>
              </a:stretch>
            </a:blipFill>
          </p:spPr>
          <p:txBody>
            <a:bodyPr/>
            <a:lstStyle/>
            <a:p>
              <a:endParaRPr lang="es-ES" noProof="0"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5099936" y="6893345"/>
            <a:ext cx="1055304" cy="1698190"/>
          </a:xfrm>
          <a:custGeom>
            <a:avLst/>
            <a:gdLst/>
            <a:ahLst/>
            <a:cxnLst/>
            <a:rect l="l" t="t" r="r" b="b"/>
            <a:pathLst>
              <a:path w="1055304" h="1698190">
                <a:moveTo>
                  <a:pt x="0" y="0"/>
                </a:moveTo>
                <a:lnTo>
                  <a:pt x="1055303" y="0"/>
                </a:lnTo>
                <a:lnTo>
                  <a:pt x="1055303" y="1698189"/>
                </a:lnTo>
                <a:lnTo>
                  <a:pt x="0" y="16981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18" name="AutoShape 18"/>
          <p:cNvSpPr/>
          <p:nvPr/>
        </p:nvSpPr>
        <p:spPr>
          <a:xfrm flipV="1">
            <a:off x="8570287" y="4594385"/>
            <a:ext cx="7992823" cy="9525"/>
          </a:xfrm>
          <a:prstGeom prst="line">
            <a:avLst/>
          </a:prstGeom>
          <a:ln w="57150" cap="flat">
            <a:solidFill>
              <a:srgbClr val="F0F1F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 noProof="0" dirty="0"/>
          </a:p>
        </p:txBody>
      </p:sp>
      <p:sp>
        <p:nvSpPr>
          <p:cNvPr id="19" name="TextBox 19"/>
          <p:cNvSpPr txBox="1"/>
          <p:nvPr/>
        </p:nvSpPr>
        <p:spPr>
          <a:xfrm>
            <a:off x="3723751" y="1967343"/>
            <a:ext cx="12839392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200"/>
              </a:lnSpc>
            </a:pPr>
            <a:r>
              <a:rPr lang="es-ES" sz="6000" noProof="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II JORNADA PROVINCIAL DE</a:t>
            </a:r>
          </a:p>
          <a:p>
            <a:pPr marL="0" lvl="0" indent="0" algn="r">
              <a:lnSpc>
                <a:spcPts val="7200"/>
              </a:lnSpc>
            </a:pPr>
            <a:r>
              <a:rPr lang="es-ES" sz="6000" noProof="0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AGENDAS URBANAS Y RURALES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527852" y="4945871"/>
            <a:ext cx="5035257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99"/>
              </a:lnSpc>
            </a:pPr>
            <a:r>
              <a:rPr lang="es-ES" sz="2499" b="1" noProof="0" dirty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La Calahorra </a:t>
            </a:r>
            <a:r>
              <a:rPr lang="es-ES" sz="2499" noProof="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(Granada)</a:t>
            </a:r>
          </a:p>
          <a:p>
            <a:pPr marL="0" lvl="0" indent="0" algn="r">
              <a:lnSpc>
                <a:spcPts val="2160"/>
              </a:lnSpc>
            </a:pPr>
            <a:r>
              <a:rPr lang="es-ES" sz="1800" noProof="0" dirty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25 de noviembre de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C4067F-B40D-157C-EE95-2955F492C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EC51337-89D8-7E0D-5779-A4E74E712994}"/>
              </a:ext>
            </a:extLst>
          </p:cNvPr>
          <p:cNvGrpSpPr/>
          <p:nvPr/>
        </p:nvGrpSpPr>
        <p:grpSpPr>
          <a:xfrm>
            <a:off x="188797" y="207435"/>
            <a:ext cx="17910406" cy="9924601"/>
            <a:chOff x="0" y="0"/>
            <a:chExt cx="6435532" cy="356608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9853746-0956-6057-EDFB-3EC8808C2C34}"/>
                </a:ext>
              </a:extLst>
            </p:cNvPr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9A06B15-8AE4-8EE9-C060-CBE0D9365850}"/>
                </a:ext>
              </a:extLst>
            </p:cNvPr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8733BAD0-B5B6-142B-6645-DF6AE0FCD725}"/>
              </a:ext>
            </a:extLst>
          </p:cNvPr>
          <p:cNvSpPr txBox="1"/>
          <p:nvPr/>
        </p:nvSpPr>
        <p:spPr>
          <a:xfrm>
            <a:off x="1028700" y="1493530"/>
            <a:ext cx="1623060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8000" noProof="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Fortalezas de Poniente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4CF16AC-E60F-B5D0-BC59-FF685883B132}"/>
              </a:ext>
            </a:extLst>
          </p:cNvPr>
          <p:cNvSpPr/>
          <p:nvPr/>
        </p:nvSpPr>
        <p:spPr>
          <a:xfrm>
            <a:off x="188797" y="207435"/>
            <a:ext cx="3305842" cy="1642530"/>
          </a:xfrm>
          <a:custGeom>
            <a:avLst/>
            <a:gdLst/>
            <a:ahLst/>
            <a:cxnLst/>
            <a:rect l="l" t="t" r="r" b="b"/>
            <a:pathLst>
              <a:path w="3305842" h="1642530">
                <a:moveTo>
                  <a:pt x="0" y="0"/>
                </a:moveTo>
                <a:lnTo>
                  <a:pt x="3305842" y="0"/>
                </a:lnTo>
                <a:lnTo>
                  <a:pt x="3305842" y="1642530"/>
                </a:lnTo>
                <a:lnTo>
                  <a:pt x="0" y="1642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01265"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12F7101-196E-30EC-568C-829D55E099CD}"/>
              </a:ext>
            </a:extLst>
          </p:cNvPr>
          <p:cNvSpPr/>
          <p:nvPr/>
        </p:nvSpPr>
        <p:spPr>
          <a:xfrm>
            <a:off x="14793361" y="8428328"/>
            <a:ext cx="3305842" cy="1659944"/>
          </a:xfrm>
          <a:custGeom>
            <a:avLst/>
            <a:gdLst/>
            <a:ahLst/>
            <a:cxnLst/>
            <a:rect l="l" t="t" r="r" b="b"/>
            <a:pathLst>
              <a:path w="3305842" h="1659944">
                <a:moveTo>
                  <a:pt x="0" y="0"/>
                </a:moveTo>
                <a:lnTo>
                  <a:pt x="3305842" y="0"/>
                </a:lnTo>
                <a:lnTo>
                  <a:pt x="3305842" y="1659944"/>
                </a:lnTo>
                <a:lnTo>
                  <a:pt x="0" y="1659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99153"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9946CF5A-CEAE-B833-7621-C795E67E1299}"/>
              </a:ext>
            </a:extLst>
          </p:cNvPr>
          <p:cNvSpPr txBox="1"/>
          <p:nvPr/>
        </p:nvSpPr>
        <p:spPr>
          <a:xfrm>
            <a:off x="3733800" y="3273142"/>
            <a:ext cx="107442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400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ITINERARIO PATRIMONIAL: GRAN RUTA FORTALEZAS DE PONIENTE</a:t>
            </a:r>
          </a:p>
          <a:p>
            <a:pPr marL="0" lvl="0" indent="0" algn="ctr">
              <a:spcBef>
                <a:spcPct val="0"/>
              </a:spcBef>
            </a:pPr>
            <a:endParaRPr lang="es-ES" sz="4000" dirty="0">
              <a:solidFill>
                <a:srgbClr val="032859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lvl="0" algn="ctr">
              <a:spcBef>
                <a:spcPct val="0"/>
              </a:spcBef>
            </a:pPr>
            <a:r>
              <a:rPr lang="es-ES" sz="4000" noProof="0" dirty="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INVERSIÓN TOTAL</a:t>
            </a:r>
            <a:r>
              <a:rPr lang="es-ES" sz="4000" dirty="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: 144.210,22€ </a:t>
            </a:r>
            <a:endParaRPr lang="es-ES" sz="4000" noProof="0" dirty="0">
              <a:solidFill>
                <a:srgbClr val="FF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AC9F5A98-B82C-7BFA-3BC1-2C6FB58B01DD}"/>
              </a:ext>
            </a:extLst>
          </p:cNvPr>
          <p:cNvSpPr txBox="1"/>
          <p:nvPr/>
        </p:nvSpPr>
        <p:spPr>
          <a:xfrm>
            <a:off x="1014284" y="2701173"/>
            <a:ext cx="16230600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</a:t>
            </a:r>
            <a:r>
              <a:rPr lang="es-ES" sz="32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 LINEA DE ACTUACIÓN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BE15D3D-62A3-585D-D5CE-5DB48DD8F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799768"/>
            <a:ext cx="7010400" cy="410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51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796" y="231142"/>
            <a:ext cx="17910406" cy="9924601"/>
            <a:chOff x="0" y="0"/>
            <a:chExt cx="6435532" cy="3566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028699" y="1384008"/>
            <a:ext cx="16230600" cy="1026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20"/>
              </a:lnSpc>
              <a:spcBef>
                <a:spcPct val="0"/>
              </a:spcBef>
            </a:pPr>
            <a:r>
              <a:rPr lang="es-ES" sz="8000" u="none" strike="noStrike" noProof="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Descripción de la actuación</a:t>
            </a:r>
          </a:p>
        </p:txBody>
      </p:sp>
      <p:sp>
        <p:nvSpPr>
          <p:cNvPr id="31" name="Freeform 31"/>
          <p:cNvSpPr/>
          <p:nvPr/>
        </p:nvSpPr>
        <p:spPr>
          <a:xfrm flipH="1">
            <a:off x="15436788" y="8770156"/>
            <a:ext cx="2662414" cy="1335645"/>
          </a:xfrm>
          <a:custGeom>
            <a:avLst/>
            <a:gdLst/>
            <a:ahLst/>
            <a:cxnLst/>
            <a:rect l="l" t="t" r="r" b="b"/>
            <a:pathLst>
              <a:path w="2662414" h="1335645">
                <a:moveTo>
                  <a:pt x="2662415" y="0"/>
                </a:moveTo>
                <a:lnTo>
                  <a:pt x="0" y="0"/>
                </a:lnTo>
                <a:lnTo>
                  <a:pt x="0" y="1335644"/>
                </a:lnTo>
                <a:lnTo>
                  <a:pt x="2662415" y="1335644"/>
                </a:lnTo>
                <a:lnTo>
                  <a:pt x="26624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32" name="TextBox 6">
            <a:extLst>
              <a:ext uri="{FF2B5EF4-FFF2-40B4-BE49-F238E27FC236}">
                <a16:creationId xmlns:a16="http://schemas.microsoft.com/office/drawing/2014/main" id="{BB5FE4A9-1814-7A93-5058-7660F447F6F5}"/>
              </a:ext>
            </a:extLst>
          </p:cNvPr>
          <p:cNvSpPr txBox="1"/>
          <p:nvPr/>
        </p:nvSpPr>
        <p:spPr>
          <a:xfrm>
            <a:off x="859876" y="3786207"/>
            <a:ext cx="8823295" cy="5116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s-ES" sz="2800" noProof="0" dirty="0">
                <a:latin typeface="League Spartan"/>
                <a:ea typeface="League Spartan"/>
                <a:cs typeface="League Spartan"/>
                <a:sym typeface="League Spartan"/>
              </a:rPr>
              <a:t>Esta actuación plantea la creación de una gran red continua de senderos y rutas de ciclismo de montaña que conecte los principales recursos naturales y patrimoniales de la zona, estructurando un itinerario de algo más de </a:t>
            </a:r>
            <a:r>
              <a:rPr lang="es-ES" sz="2800" noProof="0" dirty="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140 km que enlaza embalses, sierras, caminos históricos y paisajes agrarios tradicionales.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endParaRPr lang="es-ES" sz="2800" noProof="0" dirty="0">
              <a:solidFill>
                <a:srgbClr val="6DE17B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17B67D28-214E-3149-D603-EA38B6CB5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4" b="61482"/>
          <a:stretch>
            <a:fillRect/>
          </a:stretch>
        </p:blipFill>
        <p:spPr>
          <a:xfrm>
            <a:off x="10058399" y="3695700"/>
            <a:ext cx="7665575" cy="442847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8FE4C-868E-ADEB-2D31-D77C25666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F9D1AB5-D0E5-2A1B-9972-A7F7785A65E4}"/>
              </a:ext>
            </a:extLst>
          </p:cNvPr>
          <p:cNvGrpSpPr/>
          <p:nvPr/>
        </p:nvGrpSpPr>
        <p:grpSpPr>
          <a:xfrm>
            <a:off x="188797" y="207435"/>
            <a:ext cx="17910406" cy="9924601"/>
            <a:chOff x="0" y="0"/>
            <a:chExt cx="6435532" cy="356608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35942FD-26F9-7237-8053-F27733C1C043}"/>
                </a:ext>
              </a:extLst>
            </p:cNvPr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FC76284-49E0-3AA1-9817-39F92E14F713}"/>
                </a:ext>
              </a:extLst>
            </p:cNvPr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7EDB4C96-1F02-E618-FEA9-6F8408F5CB80}"/>
              </a:ext>
            </a:extLst>
          </p:cNvPr>
          <p:cNvSpPr txBox="1"/>
          <p:nvPr/>
        </p:nvSpPr>
        <p:spPr>
          <a:xfrm>
            <a:off x="1028700" y="1493530"/>
            <a:ext cx="1623060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8000" noProof="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Fortalezas de Poniente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A637275-85FF-6704-1094-D93AAEAA4416}"/>
              </a:ext>
            </a:extLst>
          </p:cNvPr>
          <p:cNvSpPr/>
          <p:nvPr/>
        </p:nvSpPr>
        <p:spPr>
          <a:xfrm>
            <a:off x="188797" y="207435"/>
            <a:ext cx="3305842" cy="1642530"/>
          </a:xfrm>
          <a:custGeom>
            <a:avLst/>
            <a:gdLst/>
            <a:ahLst/>
            <a:cxnLst/>
            <a:rect l="l" t="t" r="r" b="b"/>
            <a:pathLst>
              <a:path w="3305842" h="1642530">
                <a:moveTo>
                  <a:pt x="0" y="0"/>
                </a:moveTo>
                <a:lnTo>
                  <a:pt x="3305842" y="0"/>
                </a:lnTo>
                <a:lnTo>
                  <a:pt x="3305842" y="1642530"/>
                </a:lnTo>
                <a:lnTo>
                  <a:pt x="0" y="1642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01265"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B7442AD-4CFB-264D-E81A-521F96DEC0EF}"/>
              </a:ext>
            </a:extLst>
          </p:cNvPr>
          <p:cNvSpPr/>
          <p:nvPr/>
        </p:nvSpPr>
        <p:spPr>
          <a:xfrm>
            <a:off x="14793361" y="8428328"/>
            <a:ext cx="3305842" cy="1659944"/>
          </a:xfrm>
          <a:custGeom>
            <a:avLst/>
            <a:gdLst/>
            <a:ahLst/>
            <a:cxnLst/>
            <a:rect l="l" t="t" r="r" b="b"/>
            <a:pathLst>
              <a:path w="3305842" h="1659944">
                <a:moveTo>
                  <a:pt x="0" y="0"/>
                </a:moveTo>
                <a:lnTo>
                  <a:pt x="3305842" y="0"/>
                </a:lnTo>
                <a:lnTo>
                  <a:pt x="3305842" y="1659944"/>
                </a:lnTo>
                <a:lnTo>
                  <a:pt x="0" y="1659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99153"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AB3B0823-5D6E-FC2C-447E-8CF9845A20C2}"/>
              </a:ext>
            </a:extLst>
          </p:cNvPr>
          <p:cNvSpPr txBox="1"/>
          <p:nvPr/>
        </p:nvSpPr>
        <p:spPr>
          <a:xfrm>
            <a:off x="3757484" y="4422883"/>
            <a:ext cx="107442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400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ECO-CONVENTO COMARCAL. </a:t>
            </a:r>
          </a:p>
          <a:p>
            <a:pPr marL="0" lvl="0" indent="0" algn="ctr">
              <a:spcBef>
                <a:spcPct val="0"/>
              </a:spcBef>
            </a:pPr>
            <a:r>
              <a:rPr lang="es-ES" sz="400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CENTRO DE INTERPRETACIÓN Y DE RECEPCIÓN DE VISITANTES.</a:t>
            </a:r>
          </a:p>
          <a:p>
            <a:pPr marL="0" lvl="0" indent="0" algn="ctr">
              <a:spcBef>
                <a:spcPct val="0"/>
              </a:spcBef>
            </a:pPr>
            <a:endParaRPr lang="es-ES" sz="4000" dirty="0">
              <a:solidFill>
                <a:srgbClr val="032859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lvl="0" algn="ctr">
              <a:spcBef>
                <a:spcPct val="0"/>
              </a:spcBef>
            </a:pPr>
            <a:r>
              <a:rPr lang="es-ES" sz="4000" noProof="0" dirty="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INVERSIÓN TOTAL</a:t>
            </a:r>
            <a:r>
              <a:rPr lang="es-ES" sz="4000" dirty="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: 181.217,16€</a:t>
            </a:r>
            <a:endParaRPr lang="es-ES" sz="4000" noProof="0" dirty="0">
              <a:solidFill>
                <a:srgbClr val="FF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8FC638BD-4474-5A86-4245-BDB68BC41CB0}"/>
              </a:ext>
            </a:extLst>
          </p:cNvPr>
          <p:cNvSpPr txBox="1"/>
          <p:nvPr/>
        </p:nvSpPr>
        <p:spPr>
          <a:xfrm>
            <a:off x="1028700" y="3163863"/>
            <a:ext cx="16230600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32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3. LINEA DE ACTUACIÓN</a:t>
            </a:r>
          </a:p>
        </p:txBody>
      </p:sp>
    </p:spTree>
    <p:extLst>
      <p:ext uri="{BB962C8B-B14F-4D97-AF65-F5344CB8AC3E}">
        <p14:creationId xmlns:p14="http://schemas.microsoft.com/office/powerpoint/2010/main" val="3945447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A7E6DD-38FC-4B6D-0210-1DA37524B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6975CF6-BADB-8ADB-4657-E5FCEA6D95F3}"/>
              </a:ext>
            </a:extLst>
          </p:cNvPr>
          <p:cNvGrpSpPr/>
          <p:nvPr/>
        </p:nvGrpSpPr>
        <p:grpSpPr>
          <a:xfrm>
            <a:off x="188796" y="143099"/>
            <a:ext cx="17910406" cy="9924601"/>
            <a:chOff x="0" y="0"/>
            <a:chExt cx="6435532" cy="356608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977808C-BAFD-13CC-D1EA-E043A8BCD7ED}"/>
                </a:ext>
              </a:extLst>
            </p:cNvPr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2921827-D10A-EFA2-A6E3-55CD22E949E1}"/>
                </a:ext>
              </a:extLst>
            </p:cNvPr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sp>
        <p:nvSpPr>
          <p:cNvPr id="31" name="Freeform 31">
            <a:extLst>
              <a:ext uri="{FF2B5EF4-FFF2-40B4-BE49-F238E27FC236}">
                <a16:creationId xmlns:a16="http://schemas.microsoft.com/office/drawing/2014/main" id="{1463EB5E-3BB7-D128-A707-7B20EE6AF5F4}"/>
              </a:ext>
            </a:extLst>
          </p:cNvPr>
          <p:cNvSpPr/>
          <p:nvPr/>
        </p:nvSpPr>
        <p:spPr>
          <a:xfrm flipH="1">
            <a:off x="15436788" y="8770156"/>
            <a:ext cx="2662414" cy="1335645"/>
          </a:xfrm>
          <a:custGeom>
            <a:avLst/>
            <a:gdLst/>
            <a:ahLst/>
            <a:cxnLst/>
            <a:rect l="l" t="t" r="r" b="b"/>
            <a:pathLst>
              <a:path w="2662414" h="1335645">
                <a:moveTo>
                  <a:pt x="2662415" y="0"/>
                </a:moveTo>
                <a:lnTo>
                  <a:pt x="0" y="0"/>
                </a:lnTo>
                <a:lnTo>
                  <a:pt x="0" y="1335644"/>
                </a:lnTo>
                <a:lnTo>
                  <a:pt x="2662415" y="1335644"/>
                </a:lnTo>
                <a:lnTo>
                  <a:pt x="26624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32" name="TextBox 6">
            <a:extLst>
              <a:ext uri="{FF2B5EF4-FFF2-40B4-BE49-F238E27FC236}">
                <a16:creationId xmlns:a16="http://schemas.microsoft.com/office/drawing/2014/main" id="{CF632A45-4528-19A9-C9A5-F9CFEA69CD6D}"/>
              </a:ext>
            </a:extLst>
          </p:cNvPr>
          <p:cNvSpPr txBox="1"/>
          <p:nvPr/>
        </p:nvSpPr>
        <p:spPr>
          <a:xfrm>
            <a:off x="8991600" y="2878865"/>
            <a:ext cx="8001000" cy="5226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s-ES" sz="1900" noProof="0" dirty="0" err="1">
                <a:latin typeface="League Spartan"/>
                <a:ea typeface="League Spartan"/>
                <a:cs typeface="League Spartan"/>
                <a:sym typeface="League Spartan"/>
              </a:rPr>
              <a:t>Est</a:t>
            </a:r>
            <a:r>
              <a:rPr lang="es-ES" sz="1900" dirty="0">
                <a:latin typeface="League Spartan"/>
                <a:ea typeface="League Spartan"/>
                <a:cs typeface="League Spartan"/>
                <a:sym typeface="League Spartan"/>
              </a:rPr>
              <a:t>e edificio se utilizará como centro de </a:t>
            </a:r>
            <a:r>
              <a:rPr lang="es-ES" sz="1900" dirty="0">
                <a:solidFill>
                  <a:srgbClr val="00206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recepción de visitantes </a:t>
            </a:r>
            <a:r>
              <a:rPr lang="es-ES" sz="1900" dirty="0">
                <a:latin typeface="League Spartan"/>
                <a:ea typeface="League Spartan"/>
                <a:cs typeface="League Spartan"/>
                <a:sym typeface="League Spartan"/>
              </a:rPr>
              <a:t>y</a:t>
            </a:r>
            <a:r>
              <a:rPr lang="es-ES" sz="1900" dirty="0">
                <a:solidFill>
                  <a:srgbClr val="6DE17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s-ES" sz="1900" dirty="0">
                <a:solidFill>
                  <a:srgbClr val="00206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punto de información </a:t>
            </a:r>
            <a:r>
              <a:rPr lang="es-ES" sz="1900" dirty="0">
                <a:latin typeface="League Spartan"/>
                <a:ea typeface="League Spartan"/>
                <a:cs typeface="League Spartan"/>
                <a:sym typeface="League Spartan"/>
              </a:rPr>
              <a:t>para turistas.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s-ES" sz="1900" dirty="0">
                <a:latin typeface="League Spartan"/>
                <a:ea typeface="League Spartan"/>
                <a:cs typeface="League Spartan"/>
                <a:sym typeface="League Spartan"/>
              </a:rPr>
              <a:t>Al mismo tiempo, será punto de inicio de la gran ruta comarcal.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s-ES" sz="1900" dirty="0">
                <a:latin typeface="League Spartan"/>
                <a:ea typeface="League Spartan"/>
                <a:cs typeface="League Spartan"/>
                <a:sym typeface="League Spartan"/>
              </a:rPr>
              <a:t>El edifico está conformado con unas salas museísticas que reflejan el gran patrimonio histórico-cultural del municipio y conjunto de la comarca.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s-ES" sz="1900" noProof="0" dirty="0">
                <a:latin typeface="League Spartan"/>
                <a:ea typeface="League Spartan"/>
                <a:cs typeface="League Spartan"/>
                <a:sym typeface="League Spartan"/>
              </a:rPr>
              <a:t>Esta actuación es un reflejo de la </a:t>
            </a:r>
            <a:r>
              <a:rPr lang="es-ES" sz="1900" noProof="0" dirty="0">
                <a:solidFill>
                  <a:srgbClr val="00206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sinergia interterritorial </a:t>
            </a:r>
            <a:r>
              <a:rPr lang="es-ES" sz="1900" noProof="0" dirty="0">
                <a:latin typeface="League Spartan"/>
                <a:ea typeface="League Spartan"/>
                <a:cs typeface="League Spartan"/>
                <a:sym typeface="League Spartan"/>
              </a:rPr>
              <a:t>y de la ejecución de  los proyectos contemplados en las</a:t>
            </a:r>
            <a:r>
              <a:rPr lang="es-ES" sz="1900" noProof="0" dirty="0">
                <a:solidFill>
                  <a:srgbClr val="6DE17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s-ES" sz="1900" noProof="0" dirty="0">
                <a:solidFill>
                  <a:srgbClr val="00206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agendas urbana</a:t>
            </a:r>
            <a:r>
              <a:rPr lang="es-ES" sz="1900" dirty="0">
                <a:solidFill>
                  <a:srgbClr val="00206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s.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s-ES" sz="1900" dirty="0">
                <a:latin typeface="League Spartan"/>
                <a:ea typeface="League Spartan"/>
                <a:cs typeface="League Spartan"/>
                <a:sym typeface="League Spartan"/>
              </a:rPr>
              <a:t>Para acondicionar el espacio exterior del edificio como zona de acogimiento al turista, </a:t>
            </a:r>
            <a:r>
              <a:rPr lang="es-ES" sz="1900" dirty="0" err="1">
                <a:latin typeface="League Spartan"/>
                <a:ea typeface="League Spartan"/>
                <a:cs typeface="League Spartan"/>
                <a:sym typeface="League Spartan"/>
              </a:rPr>
              <a:t>habitos</a:t>
            </a:r>
            <a:r>
              <a:rPr lang="es-ES" sz="1900" dirty="0">
                <a:latin typeface="League Spartan"/>
                <a:ea typeface="League Spartan"/>
                <a:cs typeface="League Spartan"/>
                <a:sym typeface="League Spartan"/>
              </a:rPr>
              <a:t> saludables, el deporte y el ocio en el municipio y la comarca.</a:t>
            </a:r>
            <a:endParaRPr lang="es-ES" sz="1900" noProof="0" dirty="0">
              <a:solidFill>
                <a:srgbClr val="FF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5" name="TextBox 30">
            <a:extLst>
              <a:ext uri="{FF2B5EF4-FFF2-40B4-BE49-F238E27FC236}">
                <a16:creationId xmlns:a16="http://schemas.microsoft.com/office/drawing/2014/main" id="{CF10FCEE-6F97-7B0E-21FF-CAEA893E06C5}"/>
              </a:ext>
            </a:extLst>
          </p:cNvPr>
          <p:cNvSpPr txBox="1"/>
          <p:nvPr/>
        </p:nvSpPr>
        <p:spPr>
          <a:xfrm>
            <a:off x="1028699" y="1384008"/>
            <a:ext cx="16230600" cy="1026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20"/>
              </a:lnSpc>
              <a:spcBef>
                <a:spcPct val="0"/>
              </a:spcBef>
            </a:pPr>
            <a:r>
              <a:rPr lang="es-ES" sz="8000" u="none" strike="noStrike" noProof="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ECO-CONVENTO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4A64051-7A84-FBAD-26ED-72EAD3218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878865"/>
            <a:ext cx="7086600" cy="531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45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E5E2E-F21F-9DBC-21D0-B7D20B919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F3DCDD5-22FC-9F34-1844-9B5C63F5278E}"/>
              </a:ext>
            </a:extLst>
          </p:cNvPr>
          <p:cNvGrpSpPr/>
          <p:nvPr/>
        </p:nvGrpSpPr>
        <p:grpSpPr>
          <a:xfrm>
            <a:off x="188797" y="207435"/>
            <a:ext cx="17910406" cy="9924601"/>
            <a:chOff x="0" y="0"/>
            <a:chExt cx="6435532" cy="356608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AADCCDA-F232-C3AE-4107-F7B156157B9B}"/>
                </a:ext>
              </a:extLst>
            </p:cNvPr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5B062B5-2E96-848A-F174-EB12980B478A}"/>
                </a:ext>
              </a:extLst>
            </p:cNvPr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331FF11A-0EEC-A40B-31E9-D00FD6C551A5}"/>
              </a:ext>
            </a:extLst>
          </p:cNvPr>
          <p:cNvSpPr txBox="1"/>
          <p:nvPr/>
        </p:nvSpPr>
        <p:spPr>
          <a:xfrm>
            <a:off x="1028700" y="1493530"/>
            <a:ext cx="1623060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8000" noProof="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Fortalezas de Poniente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2002E0D-4909-54C7-3E93-F1811E1F96B9}"/>
              </a:ext>
            </a:extLst>
          </p:cNvPr>
          <p:cNvSpPr/>
          <p:nvPr/>
        </p:nvSpPr>
        <p:spPr>
          <a:xfrm>
            <a:off x="188797" y="207435"/>
            <a:ext cx="3305842" cy="1642530"/>
          </a:xfrm>
          <a:custGeom>
            <a:avLst/>
            <a:gdLst/>
            <a:ahLst/>
            <a:cxnLst/>
            <a:rect l="l" t="t" r="r" b="b"/>
            <a:pathLst>
              <a:path w="3305842" h="1642530">
                <a:moveTo>
                  <a:pt x="0" y="0"/>
                </a:moveTo>
                <a:lnTo>
                  <a:pt x="3305842" y="0"/>
                </a:lnTo>
                <a:lnTo>
                  <a:pt x="3305842" y="1642530"/>
                </a:lnTo>
                <a:lnTo>
                  <a:pt x="0" y="1642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01265"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0E8071D-858C-CB13-E716-AFB2639A9282}"/>
              </a:ext>
            </a:extLst>
          </p:cNvPr>
          <p:cNvSpPr/>
          <p:nvPr/>
        </p:nvSpPr>
        <p:spPr>
          <a:xfrm>
            <a:off x="14793361" y="8428328"/>
            <a:ext cx="3305842" cy="1659944"/>
          </a:xfrm>
          <a:custGeom>
            <a:avLst/>
            <a:gdLst/>
            <a:ahLst/>
            <a:cxnLst/>
            <a:rect l="l" t="t" r="r" b="b"/>
            <a:pathLst>
              <a:path w="3305842" h="1659944">
                <a:moveTo>
                  <a:pt x="0" y="0"/>
                </a:moveTo>
                <a:lnTo>
                  <a:pt x="3305842" y="0"/>
                </a:lnTo>
                <a:lnTo>
                  <a:pt x="3305842" y="1659944"/>
                </a:lnTo>
                <a:lnTo>
                  <a:pt x="0" y="1659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99153"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D26BBCC3-9295-1170-5DCF-3B51EE1574FC}"/>
              </a:ext>
            </a:extLst>
          </p:cNvPr>
          <p:cNvSpPr txBox="1"/>
          <p:nvPr/>
        </p:nvSpPr>
        <p:spPr>
          <a:xfrm>
            <a:off x="3048000" y="4681977"/>
            <a:ext cx="121920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400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HOTEL LA ENREA</a:t>
            </a:r>
          </a:p>
          <a:p>
            <a:pPr marL="0" lvl="0" indent="0" algn="ctr">
              <a:spcBef>
                <a:spcPct val="0"/>
              </a:spcBef>
            </a:pPr>
            <a:r>
              <a:rPr lang="es-ES" sz="400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ESPACIO MULTIFUNCIONAL, ALOJAMIENTO TURISTICO Y DE FORMACIÓN</a:t>
            </a:r>
          </a:p>
          <a:p>
            <a:pPr marL="0" lvl="0" indent="0" algn="ctr">
              <a:spcBef>
                <a:spcPct val="0"/>
              </a:spcBef>
            </a:pPr>
            <a:endParaRPr lang="es-ES" sz="4000" dirty="0">
              <a:solidFill>
                <a:srgbClr val="032859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marL="0" lvl="0" indent="0" algn="ctr">
              <a:spcBef>
                <a:spcPct val="0"/>
              </a:spcBef>
            </a:pPr>
            <a:endParaRPr lang="es-ES" sz="4000" dirty="0">
              <a:solidFill>
                <a:srgbClr val="032859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lvl="0" algn="ctr">
              <a:spcBef>
                <a:spcPct val="0"/>
              </a:spcBef>
            </a:pPr>
            <a:r>
              <a:rPr lang="es-ES" sz="4000" noProof="0" dirty="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INVERSIÓN TOTAL</a:t>
            </a:r>
            <a:r>
              <a:rPr lang="es-ES" sz="4000" dirty="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: 508.316,31€</a:t>
            </a:r>
            <a:endParaRPr lang="es-ES" sz="4000" noProof="0" dirty="0">
              <a:solidFill>
                <a:srgbClr val="FF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DFFADB06-3EA0-CA03-5B61-5EE47DD446DE}"/>
              </a:ext>
            </a:extLst>
          </p:cNvPr>
          <p:cNvSpPr txBox="1"/>
          <p:nvPr/>
        </p:nvSpPr>
        <p:spPr>
          <a:xfrm>
            <a:off x="1014284" y="3139149"/>
            <a:ext cx="16230600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32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League Spartan"/>
                <a:ea typeface="League Spartan"/>
                <a:cs typeface="League Spartan"/>
                <a:sym typeface="League Spartan"/>
              </a:rPr>
              <a:t>4. LINEA DE ACTUACIÓN</a:t>
            </a:r>
          </a:p>
        </p:txBody>
      </p:sp>
    </p:spTree>
    <p:extLst>
      <p:ext uri="{BB962C8B-B14F-4D97-AF65-F5344CB8AC3E}">
        <p14:creationId xmlns:p14="http://schemas.microsoft.com/office/powerpoint/2010/main" val="2437085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CB2D96-2659-1BA3-66FD-9FC230C5D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BC8E194-D625-1871-F663-F44BC18A46A5}"/>
              </a:ext>
            </a:extLst>
          </p:cNvPr>
          <p:cNvGrpSpPr/>
          <p:nvPr/>
        </p:nvGrpSpPr>
        <p:grpSpPr>
          <a:xfrm>
            <a:off x="188796" y="143099"/>
            <a:ext cx="17910406" cy="9924601"/>
            <a:chOff x="0" y="0"/>
            <a:chExt cx="6435532" cy="356608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2A3D40C-CB95-8081-3C22-B358132F85EE}"/>
                </a:ext>
              </a:extLst>
            </p:cNvPr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2830694-C6D4-D9A1-4EF0-DCA075AACB2C}"/>
                </a:ext>
              </a:extLst>
            </p:cNvPr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sp>
        <p:nvSpPr>
          <p:cNvPr id="31" name="Freeform 31">
            <a:extLst>
              <a:ext uri="{FF2B5EF4-FFF2-40B4-BE49-F238E27FC236}">
                <a16:creationId xmlns:a16="http://schemas.microsoft.com/office/drawing/2014/main" id="{FFD431BF-4EE4-B58B-6797-E955265F4E92}"/>
              </a:ext>
            </a:extLst>
          </p:cNvPr>
          <p:cNvSpPr/>
          <p:nvPr/>
        </p:nvSpPr>
        <p:spPr>
          <a:xfrm flipH="1">
            <a:off x="15436788" y="8770156"/>
            <a:ext cx="2662414" cy="1335645"/>
          </a:xfrm>
          <a:custGeom>
            <a:avLst/>
            <a:gdLst/>
            <a:ahLst/>
            <a:cxnLst/>
            <a:rect l="l" t="t" r="r" b="b"/>
            <a:pathLst>
              <a:path w="2662414" h="1335645">
                <a:moveTo>
                  <a:pt x="2662415" y="0"/>
                </a:moveTo>
                <a:lnTo>
                  <a:pt x="0" y="0"/>
                </a:lnTo>
                <a:lnTo>
                  <a:pt x="0" y="1335644"/>
                </a:lnTo>
                <a:lnTo>
                  <a:pt x="2662415" y="1335644"/>
                </a:lnTo>
                <a:lnTo>
                  <a:pt x="26624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32" name="TextBox 6">
            <a:extLst>
              <a:ext uri="{FF2B5EF4-FFF2-40B4-BE49-F238E27FC236}">
                <a16:creationId xmlns:a16="http://schemas.microsoft.com/office/drawing/2014/main" id="{1F9F7000-0BE8-9204-69AA-4AEE5E7B538F}"/>
              </a:ext>
            </a:extLst>
          </p:cNvPr>
          <p:cNvSpPr txBox="1"/>
          <p:nvPr/>
        </p:nvSpPr>
        <p:spPr>
          <a:xfrm>
            <a:off x="9906000" y="2878865"/>
            <a:ext cx="7086600" cy="402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endParaRPr lang="es-ES" sz="1900" noProof="0" dirty="0">
              <a:solidFill>
                <a:srgbClr val="FF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5" name="TextBox 30">
            <a:extLst>
              <a:ext uri="{FF2B5EF4-FFF2-40B4-BE49-F238E27FC236}">
                <a16:creationId xmlns:a16="http://schemas.microsoft.com/office/drawing/2014/main" id="{45A4F62B-168B-566A-AF2E-2565EFFDEEBE}"/>
              </a:ext>
            </a:extLst>
          </p:cNvPr>
          <p:cNvSpPr txBox="1"/>
          <p:nvPr/>
        </p:nvSpPr>
        <p:spPr>
          <a:xfrm>
            <a:off x="1028699" y="1384008"/>
            <a:ext cx="16230600" cy="1026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20"/>
              </a:lnSpc>
              <a:spcBef>
                <a:spcPct val="0"/>
              </a:spcBef>
            </a:pPr>
            <a:r>
              <a:rPr lang="es-ES" sz="800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HOTEL LA ENREA</a:t>
            </a:r>
            <a:endParaRPr lang="es-ES" sz="8000" u="none" strike="noStrike" noProof="0" dirty="0">
              <a:solidFill>
                <a:srgbClr val="032859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6" name="Imagen 5" descr="Una casa de piedra&#10;&#10;El contenido generado por IA puede ser incorrecto.">
            <a:extLst>
              <a:ext uri="{FF2B5EF4-FFF2-40B4-BE49-F238E27FC236}">
                <a16:creationId xmlns:a16="http://schemas.microsoft.com/office/drawing/2014/main" id="{D76F4DFE-3C70-C38D-322A-5D3AD8BF8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19"/>
          <a:stretch>
            <a:fillRect/>
          </a:stretch>
        </p:blipFill>
        <p:spPr>
          <a:xfrm>
            <a:off x="-806607" y="2737637"/>
            <a:ext cx="8729705" cy="616535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B1DD8F7-6799-05CD-34CF-A1F875F673DE}"/>
              </a:ext>
            </a:extLst>
          </p:cNvPr>
          <p:cNvSpPr txBox="1"/>
          <p:nvPr/>
        </p:nvSpPr>
        <p:spPr>
          <a:xfrm>
            <a:off x="8279542" y="3754743"/>
            <a:ext cx="95250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2400" dirty="0">
                <a:latin typeface="League Spartan"/>
                <a:ea typeface="League Spartan"/>
                <a:cs typeface="League Spartan"/>
                <a:sym typeface="League Spartan"/>
              </a:rPr>
              <a:t>P</a:t>
            </a:r>
            <a:r>
              <a:rPr lang="es-ES" sz="2400" noProof="0" dirty="0" err="1">
                <a:latin typeface="League Spartan"/>
                <a:ea typeface="League Spartan"/>
                <a:cs typeface="League Spartan"/>
                <a:sym typeface="League Spartan"/>
              </a:rPr>
              <a:t>roporcionar</a:t>
            </a:r>
            <a:r>
              <a:rPr lang="es-ES" sz="2400" noProof="0" dirty="0">
                <a:latin typeface="League Spartan"/>
                <a:ea typeface="League Spartan"/>
                <a:cs typeface="League Spartan"/>
                <a:sym typeface="League Spartan"/>
              </a:rPr>
              <a:t> al municipio un espacio multifuncional para ofrecer</a:t>
            </a:r>
            <a:r>
              <a:rPr lang="es-ES" sz="2400" noProof="0" dirty="0">
                <a:solidFill>
                  <a:srgbClr val="6DE17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s-ES" sz="2400" noProof="0" dirty="0">
                <a:solidFill>
                  <a:schemeClr val="tx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servicios de alojamiento para turistas y estancias de mayor duración como puede ser la estancia de profesionales estacionales </a:t>
            </a:r>
            <a:r>
              <a:rPr lang="es-ES" sz="2400" noProof="0" dirty="0">
                <a:latin typeface="League Spartan"/>
                <a:ea typeface="League Spartan"/>
                <a:cs typeface="League Spartan"/>
                <a:sym typeface="League Spartan"/>
              </a:rPr>
              <a:t>(médicos, profesores…) o de personas en formación.</a:t>
            </a:r>
          </a:p>
          <a:p>
            <a:pPr marL="0" lvl="0" indent="0" algn="ctr">
              <a:spcBef>
                <a:spcPct val="0"/>
              </a:spcBef>
            </a:pPr>
            <a:endParaRPr lang="es-ES" sz="2400" noProof="0" dirty="0">
              <a:latin typeface="League Spartan"/>
              <a:ea typeface="League Spartan"/>
              <a:cs typeface="League Spartan"/>
              <a:sym typeface="League Spartan"/>
            </a:endParaRPr>
          </a:p>
          <a:p>
            <a:pPr marL="0" lvl="0" indent="0" algn="ctr">
              <a:spcBef>
                <a:spcPct val="0"/>
              </a:spcBef>
            </a:pPr>
            <a:r>
              <a:rPr lang="es-ES" sz="2400" noProof="0" dirty="0">
                <a:latin typeface="League Spartan"/>
                <a:ea typeface="League Spartan"/>
                <a:cs typeface="League Spartan"/>
                <a:sym typeface="League Spartan"/>
              </a:rPr>
              <a:t>La creación del hotel podría tener una repercusión comarcal dada la capacidad de poderse incluir dentro de</a:t>
            </a:r>
          </a:p>
          <a:p>
            <a:pPr marL="0" lvl="0" indent="0" algn="ctr">
              <a:spcBef>
                <a:spcPct val="0"/>
              </a:spcBef>
            </a:pPr>
            <a:r>
              <a:rPr lang="es-ES" sz="2400" noProof="0" dirty="0">
                <a:latin typeface="League Spartan"/>
                <a:ea typeface="League Spartan"/>
                <a:cs typeface="League Spartan"/>
                <a:sym typeface="League Spartan"/>
              </a:rPr>
              <a:t>paquetes turísticos de mayor escala ( alojamientos para la Comarca Montes Occidentales), </a:t>
            </a:r>
            <a:r>
              <a:rPr lang="es-ES" sz="2400" noProof="0" dirty="0">
                <a:solidFill>
                  <a:schemeClr val="tx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y de organización de</a:t>
            </a:r>
          </a:p>
          <a:p>
            <a:pPr marL="0" lvl="0" indent="0" algn="ctr">
              <a:spcBef>
                <a:spcPct val="0"/>
              </a:spcBef>
            </a:pPr>
            <a:r>
              <a:rPr lang="es-ES" sz="2400" noProof="0" dirty="0">
                <a:solidFill>
                  <a:schemeClr val="tx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estancias formativas en aulas habilitadas con alojamiento incluido.</a:t>
            </a:r>
          </a:p>
          <a:p>
            <a:pPr marL="0" lvl="0" indent="0" algn="ctr">
              <a:spcBef>
                <a:spcPct val="0"/>
              </a:spcBef>
            </a:pPr>
            <a:endParaRPr lang="es-ES" sz="2400" noProof="0" dirty="0">
              <a:solidFill>
                <a:srgbClr val="6DE17B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marL="0" lvl="0" indent="0" algn="ctr">
              <a:spcBef>
                <a:spcPct val="0"/>
              </a:spcBef>
            </a:pPr>
            <a:endParaRPr lang="es-ES" sz="2400" dirty="0">
              <a:solidFill>
                <a:srgbClr val="FF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  <p:extLst>
      <p:ext uri="{BB962C8B-B14F-4D97-AF65-F5344CB8AC3E}">
        <p14:creationId xmlns:p14="http://schemas.microsoft.com/office/powerpoint/2010/main" val="3176306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EE4E3-53B1-8B2A-5981-160200AB7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D13470F-C36F-D2F8-9A6C-DCD5B4E86992}"/>
              </a:ext>
            </a:extLst>
          </p:cNvPr>
          <p:cNvGrpSpPr/>
          <p:nvPr/>
        </p:nvGrpSpPr>
        <p:grpSpPr>
          <a:xfrm>
            <a:off x="188797" y="207435"/>
            <a:ext cx="17910406" cy="9924601"/>
            <a:chOff x="0" y="0"/>
            <a:chExt cx="6435532" cy="356608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89BD70C-111F-178E-270F-3FF9409A8C90}"/>
                </a:ext>
              </a:extLst>
            </p:cNvPr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E056956-29E5-3930-1BEB-A115FBF763DD}"/>
                </a:ext>
              </a:extLst>
            </p:cNvPr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4C7952B0-6A38-B9DF-2CB1-E44B18978FDE}"/>
              </a:ext>
            </a:extLst>
          </p:cNvPr>
          <p:cNvSpPr txBox="1"/>
          <p:nvPr/>
        </p:nvSpPr>
        <p:spPr>
          <a:xfrm>
            <a:off x="1028700" y="1493530"/>
            <a:ext cx="1623060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8000" noProof="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Fortalezas de Poniente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F1012AD-6F72-B8C3-588B-938CC3E24C0A}"/>
              </a:ext>
            </a:extLst>
          </p:cNvPr>
          <p:cNvSpPr/>
          <p:nvPr/>
        </p:nvSpPr>
        <p:spPr>
          <a:xfrm>
            <a:off x="188797" y="207435"/>
            <a:ext cx="3305842" cy="1642530"/>
          </a:xfrm>
          <a:custGeom>
            <a:avLst/>
            <a:gdLst/>
            <a:ahLst/>
            <a:cxnLst/>
            <a:rect l="l" t="t" r="r" b="b"/>
            <a:pathLst>
              <a:path w="3305842" h="1642530">
                <a:moveTo>
                  <a:pt x="0" y="0"/>
                </a:moveTo>
                <a:lnTo>
                  <a:pt x="3305842" y="0"/>
                </a:lnTo>
                <a:lnTo>
                  <a:pt x="3305842" y="1642530"/>
                </a:lnTo>
                <a:lnTo>
                  <a:pt x="0" y="1642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01265"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EEF514C-4142-D923-6326-36263DCEF8D5}"/>
              </a:ext>
            </a:extLst>
          </p:cNvPr>
          <p:cNvSpPr/>
          <p:nvPr/>
        </p:nvSpPr>
        <p:spPr>
          <a:xfrm>
            <a:off x="14793361" y="8428328"/>
            <a:ext cx="3305842" cy="1659944"/>
          </a:xfrm>
          <a:custGeom>
            <a:avLst/>
            <a:gdLst/>
            <a:ahLst/>
            <a:cxnLst/>
            <a:rect l="l" t="t" r="r" b="b"/>
            <a:pathLst>
              <a:path w="3305842" h="1659944">
                <a:moveTo>
                  <a:pt x="0" y="0"/>
                </a:moveTo>
                <a:lnTo>
                  <a:pt x="3305842" y="0"/>
                </a:lnTo>
                <a:lnTo>
                  <a:pt x="3305842" y="1659944"/>
                </a:lnTo>
                <a:lnTo>
                  <a:pt x="0" y="1659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99153"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1E2D1022-14CE-DA3C-ECCF-689F375BB9D1}"/>
              </a:ext>
            </a:extLst>
          </p:cNvPr>
          <p:cNvSpPr txBox="1"/>
          <p:nvPr/>
        </p:nvSpPr>
        <p:spPr>
          <a:xfrm>
            <a:off x="3351770" y="4917256"/>
            <a:ext cx="116586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400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ALBERGUE PARAPANDA</a:t>
            </a:r>
          </a:p>
          <a:p>
            <a:pPr marL="0" lvl="0" indent="0" algn="ctr">
              <a:spcBef>
                <a:spcPct val="0"/>
              </a:spcBef>
            </a:pPr>
            <a:r>
              <a:rPr lang="es-ES" sz="400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RECEPCIÓN JUVENIL, PROMOCIÓN PAISAJISTICA Y DE PROTECCIÓN NATURAL</a:t>
            </a:r>
          </a:p>
          <a:p>
            <a:pPr marL="0" lvl="0" indent="0" algn="ctr">
              <a:spcBef>
                <a:spcPct val="0"/>
              </a:spcBef>
            </a:pPr>
            <a:endParaRPr lang="es-ES" sz="4000" dirty="0">
              <a:solidFill>
                <a:srgbClr val="032859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lvl="0" algn="ctr">
              <a:spcBef>
                <a:spcPct val="0"/>
              </a:spcBef>
            </a:pPr>
            <a:r>
              <a:rPr lang="es-ES" sz="4000" noProof="0" dirty="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INVERSIÓN TOTAL</a:t>
            </a:r>
            <a:r>
              <a:rPr lang="es-ES" sz="4000" dirty="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: 225.203,42€</a:t>
            </a:r>
            <a:endParaRPr lang="es-ES" sz="4000" noProof="0" dirty="0">
              <a:solidFill>
                <a:srgbClr val="FF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DF65676B-3F67-B865-32CB-FE4BFC18981B}"/>
              </a:ext>
            </a:extLst>
          </p:cNvPr>
          <p:cNvSpPr txBox="1"/>
          <p:nvPr/>
        </p:nvSpPr>
        <p:spPr>
          <a:xfrm>
            <a:off x="1065770" y="3518288"/>
            <a:ext cx="16230600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League Spartan"/>
                <a:ea typeface="League Spartan"/>
                <a:cs typeface="League Spartan"/>
                <a:sym typeface="League Spartan"/>
              </a:rPr>
              <a:t>5</a:t>
            </a:r>
            <a:r>
              <a:rPr lang="es-ES" sz="32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 LINEA DE ACTUACIÓN</a:t>
            </a:r>
          </a:p>
        </p:txBody>
      </p:sp>
    </p:spTree>
    <p:extLst>
      <p:ext uri="{BB962C8B-B14F-4D97-AF65-F5344CB8AC3E}">
        <p14:creationId xmlns:p14="http://schemas.microsoft.com/office/powerpoint/2010/main" val="1077525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2C764E-C35E-EECA-FB57-DE2EACC4E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2DE9243-E8B9-5011-DDFB-1D54C3AFBF89}"/>
              </a:ext>
            </a:extLst>
          </p:cNvPr>
          <p:cNvGrpSpPr/>
          <p:nvPr/>
        </p:nvGrpSpPr>
        <p:grpSpPr>
          <a:xfrm>
            <a:off x="188796" y="143099"/>
            <a:ext cx="17910406" cy="9924601"/>
            <a:chOff x="0" y="0"/>
            <a:chExt cx="6435532" cy="356608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F4BF1F3-7774-6186-3EE5-D965CA01B5D7}"/>
                </a:ext>
              </a:extLst>
            </p:cNvPr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FEF0135-AC0D-4401-F9CB-36904C38608E}"/>
                </a:ext>
              </a:extLst>
            </p:cNvPr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sp>
        <p:nvSpPr>
          <p:cNvPr id="31" name="Freeform 31">
            <a:extLst>
              <a:ext uri="{FF2B5EF4-FFF2-40B4-BE49-F238E27FC236}">
                <a16:creationId xmlns:a16="http://schemas.microsoft.com/office/drawing/2014/main" id="{97B9B576-90C5-4799-F779-DF1B70EA02DA}"/>
              </a:ext>
            </a:extLst>
          </p:cNvPr>
          <p:cNvSpPr/>
          <p:nvPr/>
        </p:nvSpPr>
        <p:spPr>
          <a:xfrm flipH="1">
            <a:off x="15436788" y="8770156"/>
            <a:ext cx="2662414" cy="1335645"/>
          </a:xfrm>
          <a:custGeom>
            <a:avLst/>
            <a:gdLst/>
            <a:ahLst/>
            <a:cxnLst/>
            <a:rect l="l" t="t" r="r" b="b"/>
            <a:pathLst>
              <a:path w="2662414" h="1335645">
                <a:moveTo>
                  <a:pt x="2662415" y="0"/>
                </a:moveTo>
                <a:lnTo>
                  <a:pt x="0" y="0"/>
                </a:lnTo>
                <a:lnTo>
                  <a:pt x="0" y="1335644"/>
                </a:lnTo>
                <a:lnTo>
                  <a:pt x="2662415" y="1335644"/>
                </a:lnTo>
                <a:lnTo>
                  <a:pt x="26624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5" name="TextBox 30">
            <a:extLst>
              <a:ext uri="{FF2B5EF4-FFF2-40B4-BE49-F238E27FC236}">
                <a16:creationId xmlns:a16="http://schemas.microsoft.com/office/drawing/2014/main" id="{DCD6AFD0-BF9B-4D3A-DBAF-1271AE7C0915}"/>
              </a:ext>
            </a:extLst>
          </p:cNvPr>
          <p:cNvSpPr txBox="1"/>
          <p:nvPr/>
        </p:nvSpPr>
        <p:spPr>
          <a:xfrm>
            <a:off x="1028699" y="1384008"/>
            <a:ext cx="16230600" cy="1026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20"/>
              </a:lnSpc>
              <a:spcBef>
                <a:spcPct val="0"/>
              </a:spcBef>
            </a:pPr>
            <a:r>
              <a:rPr lang="es-ES" sz="8000" u="none" strike="noStrike" noProof="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ALBERGUE PARAPANDA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F9B65C1-05C1-5D48-BC15-FC61D3492F0C}"/>
              </a:ext>
            </a:extLst>
          </p:cNvPr>
          <p:cNvSpPr txBox="1"/>
          <p:nvPr/>
        </p:nvSpPr>
        <p:spPr>
          <a:xfrm>
            <a:off x="10208344" y="3651078"/>
            <a:ext cx="785993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1600" dirty="0">
                <a:latin typeface="League Spartan"/>
                <a:ea typeface="League Spartan"/>
                <a:cs typeface="League Spartan"/>
                <a:sym typeface="League Spartan"/>
              </a:rPr>
              <a:t>Proyecto de recuperación de </a:t>
            </a:r>
            <a:r>
              <a:rPr lang="es-ES" sz="1600" dirty="0">
                <a:solidFill>
                  <a:schemeClr val="tx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un albergue abandonado en la falda de la Sierra de </a:t>
            </a:r>
            <a:r>
              <a:rPr lang="es-ES" sz="1600" dirty="0" err="1">
                <a:solidFill>
                  <a:schemeClr val="tx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Parapanda</a:t>
            </a:r>
            <a:r>
              <a:rPr lang="es-ES" sz="1600" dirty="0">
                <a:solidFill>
                  <a:schemeClr val="tx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</a:t>
            </a:r>
            <a:r>
              <a:rPr lang="es-ES" sz="1600" dirty="0">
                <a:solidFill>
                  <a:srgbClr val="92D05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s-ES" sz="1600" dirty="0">
                <a:latin typeface="League Spartan"/>
                <a:ea typeface="League Spartan"/>
                <a:cs typeface="League Spartan"/>
                <a:sym typeface="League Spartan"/>
              </a:rPr>
              <a:t>cercano a la antigua</a:t>
            </a:r>
          </a:p>
          <a:p>
            <a:pPr marL="0" lvl="0" indent="0" algn="ctr">
              <a:spcBef>
                <a:spcPct val="0"/>
              </a:spcBef>
            </a:pPr>
            <a:r>
              <a:rPr lang="es-ES" sz="1600" dirty="0">
                <a:latin typeface="League Spartan"/>
                <a:ea typeface="League Spartan"/>
                <a:cs typeface="League Spartan"/>
                <a:sym typeface="League Spartan"/>
              </a:rPr>
              <a:t>cantera de falsa ágata. El proyecto incluye la recuperación paisajística de la zona, junto con la adecuación de los</a:t>
            </a:r>
          </a:p>
          <a:p>
            <a:pPr marL="0" lvl="0" indent="0" algn="ctr">
              <a:spcBef>
                <a:spcPct val="0"/>
              </a:spcBef>
            </a:pPr>
            <a:r>
              <a:rPr lang="es-ES" sz="1600" dirty="0">
                <a:latin typeface="League Spartan"/>
                <a:ea typeface="League Spartan"/>
                <a:cs typeface="League Spartan"/>
                <a:sym typeface="League Spartan"/>
              </a:rPr>
              <a:t>accesos y del entorno inmediato, convirtiendo el espacio en un mirador, área de descanso y observatorio ornitológico.</a:t>
            </a:r>
          </a:p>
          <a:p>
            <a:pPr marL="0" lvl="0" indent="0" algn="ctr">
              <a:spcBef>
                <a:spcPct val="0"/>
              </a:spcBef>
            </a:pPr>
            <a:r>
              <a:rPr lang="es-ES" sz="1600" dirty="0">
                <a:latin typeface="League Spartan"/>
                <a:ea typeface="League Spartan"/>
                <a:cs typeface="League Spartan"/>
                <a:sym typeface="League Spartan"/>
              </a:rPr>
              <a:t>Las instalaciones previstas incluyen una zona de encuentro, área de descanso, bar, aseos y vestuarios, habitaciones y</a:t>
            </a:r>
          </a:p>
          <a:p>
            <a:pPr marL="0" lvl="0" indent="0" algn="ctr">
              <a:spcBef>
                <a:spcPct val="0"/>
              </a:spcBef>
            </a:pPr>
            <a:r>
              <a:rPr lang="es-ES" sz="1600" dirty="0">
                <a:latin typeface="League Spartan"/>
                <a:ea typeface="League Spartan"/>
                <a:cs typeface="League Spartan"/>
                <a:sym typeface="League Spartan"/>
              </a:rPr>
              <a:t>miradores, entre otros espacios de uso público</a:t>
            </a:r>
          </a:p>
          <a:p>
            <a:pPr marL="0" lvl="0" indent="0" algn="ctr">
              <a:spcBef>
                <a:spcPct val="0"/>
              </a:spcBef>
            </a:pPr>
            <a:endParaRPr lang="es-ES" sz="1600" dirty="0">
              <a:latin typeface="League Spartan"/>
              <a:ea typeface="League Spartan"/>
              <a:cs typeface="League Spartan"/>
              <a:sym typeface="League Spartan"/>
            </a:endParaRPr>
          </a:p>
          <a:p>
            <a:pPr marL="0" lvl="0" indent="0" algn="ctr">
              <a:spcBef>
                <a:spcPct val="0"/>
              </a:spcBef>
            </a:pPr>
            <a:r>
              <a:rPr lang="es-ES" sz="1600" dirty="0">
                <a:latin typeface="League Spartan"/>
                <a:ea typeface="League Spartan"/>
                <a:cs typeface="League Spartan"/>
                <a:sym typeface="League Spartan"/>
              </a:rPr>
              <a:t>La actuación tiene como objetivo transformar este espacio en un nodo</a:t>
            </a:r>
            <a:r>
              <a:rPr lang="es-ES" sz="1600" dirty="0">
                <a:solidFill>
                  <a:srgbClr val="92D05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s-ES" sz="1600" dirty="0">
                <a:solidFill>
                  <a:schemeClr val="tx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 encuentro en el paisaje social, promoviendo</a:t>
            </a:r>
          </a:p>
          <a:p>
            <a:pPr marL="0" lvl="0" indent="0" algn="ctr">
              <a:spcBef>
                <a:spcPct val="0"/>
              </a:spcBef>
            </a:pPr>
            <a:r>
              <a:rPr lang="es-ES" sz="1600" dirty="0">
                <a:solidFill>
                  <a:schemeClr val="tx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así un equilibrio territorial y reforzando el vínculo entre la comunidad y su entorno natural.</a:t>
            </a:r>
            <a:r>
              <a:rPr lang="es-ES" sz="1600" dirty="0">
                <a:solidFill>
                  <a:srgbClr val="92D05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s-ES" sz="1600" dirty="0">
                <a:latin typeface="League Spartan"/>
                <a:ea typeface="League Spartan"/>
                <a:cs typeface="League Spartan"/>
                <a:sym typeface="League Spartan"/>
              </a:rPr>
              <a:t>Esta operación busca</a:t>
            </a:r>
          </a:p>
          <a:p>
            <a:pPr marL="0" lvl="0" indent="0" algn="ctr">
              <a:spcBef>
                <a:spcPct val="0"/>
              </a:spcBef>
            </a:pPr>
            <a:r>
              <a:rPr lang="es-ES" sz="1600" dirty="0">
                <a:latin typeface="League Spartan"/>
                <a:ea typeface="League Spartan"/>
                <a:cs typeface="League Spartan"/>
                <a:sym typeface="League Spartan"/>
              </a:rPr>
              <a:t>reactivar algunos de los recursos únicos que ofrece este enclave singular, destacando su valor paisajístico como</a:t>
            </a:r>
          </a:p>
          <a:p>
            <a:pPr marL="0" lvl="0" indent="0" algn="ctr">
              <a:spcBef>
                <a:spcPct val="0"/>
              </a:spcBef>
            </a:pPr>
            <a:r>
              <a:rPr lang="es-ES" sz="1600" dirty="0">
                <a:latin typeface="League Spartan"/>
                <a:ea typeface="League Spartan"/>
                <a:cs typeface="League Spartan"/>
                <a:sym typeface="League Spartan"/>
              </a:rPr>
              <a:t>complemento de la “Ruta de las Fortalezas”.</a:t>
            </a:r>
          </a:p>
          <a:p>
            <a:pPr marL="0" lvl="0" indent="0" algn="ctr">
              <a:spcBef>
                <a:spcPct val="0"/>
              </a:spcBef>
            </a:pPr>
            <a:endParaRPr lang="es-ES" sz="1600" dirty="0">
              <a:solidFill>
                <a:srgbClr val="92D05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8" name="Imagen 7" descr="Una casa de piedra&#10;&#10;El contenido generado por IA puede ser incorrecto.">
            <a:extLst>
              <a:ext uri="{FF2B5EF4-FFF2-40B4-BE49-F238E27FC236}">
                <a16:creationId xmlns:a16="http://schemas.microsoft.com/office/drawing/2014/main" id="{DC3675A4-7D10-9E83-D68D-55C9FA60E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5" y="3492792"/>
            <a:ext cx="9618133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025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A8D03-9573-A385-C6D4-A2B55D83A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C01BB95-F659-F71D-8323-6F73DF29A761}"/>
              </a:ext>
            </a:extLst>
          </p:cNvPr>
          <p:cNvGrpSpPr/>
          <p:nvPr/>
        </p:nvGrpSpPr>
        <p:grpSpPr>
          <a:xfrm>
            <a:off x="188797" y="207435"/>
            <a:ext cx="17910406" cy="9924601"/>
            <a:chOff x="0" y="0"/>
            <a:chExt cx="6435532" cy="356608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E3181B5-E376-821F-8391-9FE1E247C61C}"/>
                </a:ext>
              </a:extLst>
            </p:cNvPr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F8AACD0-9244-24B3-F01F-69CDFCD96C85}"/>
                </a:ext>
              </a:extLst>
            </p:cNvPr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16669B3A-AA73-6ABA-95C3-646503789A99}"/>
              </a:ext>
            </a:extLst>
          </p:cNvPr>
          <p:cNvSpPr txBox="1"/>
          <p:nvPr/>
        </p:nvSpPr>
        <p:spPr>
          <a:xfrm>
            <a:off x="1028700" y="1493530"/>
            <a:ext cx="1623060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8000" noProof="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Fortalezas de Poniente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D5E14B8-1BC5-A061-664C-62E85FB22C43}"/>
              </a:ext>
            </a:extLst>
          </p:cNvPr>
          <p:cNvSpPr/>
          <p:nvPr/>
        </p:nvSpPr>
        <p:spPr>
          <a:xfrm>
            <a:off x="188797" y="207435"/>
            <a:ext cx="3305842" cy="1642530"/>
          </a:xfrm>
          <a:custGeom>
            <a:avLst/>
            <a:gdLst/>
            <a:ahLst/>
            <a:cxnLst/>
            <a:rect l="l" t="t" r="r" b="b"/>
            <a:pathLst>
              <a:path w="3305842" h="1642530">
                <a:moveTo>
                  <a:pt x="0" y="0"/>
                </a:moveTo>
                <a:lnTo>
                  <a:pt x="3305842" y="0"/>
                </a:lnTo>
                <a:lnTo>
                  <a:pt x="3305842" y="1642530"/>
                </a:lnTo>
                <a:lnTo>
                  <a:pt x="0" y="1642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01265"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66DD5351-E90F-37BC-23FF-3BF0B12F8568}"/>
              </a:ext>
            </a:extLst>
          </p:cNvPr>
          <p:cNvSpPr/>
          <p:nvPr/>
        </p:nvSpPr>
        <p:spPr>
          <a:xfrm>
            <a:off x="14793361" y="8428328"/>
            <a:ext cx="3305842" cy="1659944"/>
          </a:xfrm>
          <a:custGeom>
            <a:avLst/>
            <a:gdLst/>
            <a:ahLst/>
            <a:cxnLst/>
            <a:rect l="l" t="t" r="r" b="b"/>
            <a:pathLst>
              <a:path w="3305842" h="1659944">
                <a:moveTo>
                  <a:pt x="0" y="0"/>
                </a:moveTo>
                <a:lnTo>
                  <a:pt x="3305842" y="0"/>
                </a:lnTo>
                <a:lnTo>
                  <a:pt x="3305842" y="1659944"/>
                </a:lnTo>
                <a:lnTo>
                  <a:pt x="0" y="1659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99153"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45B68D15-3900-82BD-F965-438A88896972}"/>
              </a:ext>
            </a:extLst>
          </p:cNvPr>
          <p:cNvSpPr txBox="1"/>
          <p:nvPr/>
        </p:nvSpPr>
        <p:spPr>
          <a:xfrm>
            <a:off x="3048000" y="4911077"/>
            <a:ext cx="121158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400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RED COMARCAL DE HOLOGRAMAS LOCALES</a:t>
            </a:r>
          </a:p>
          <a:p>
            <a:pPr marL="0" lvl="0" indent="0" algn="ctr">
              <a:spcBef>
                <a:spcPct val="0"/>
              </a:spcBef>
            </a:pPr>
            <a:r>
              <a:rPr lang="es-ES" sz="400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TU GUIA TURISTICO VIRTUAL</a:t>
            </a:r>
          </a:p>
          <a:p>
            <a:pPr marL="0" lvl="0" indent="0" algn="ctr">
              <a:spcBef>
                <a:spcPct val="0"/>
              </a:spcBef>
            </a:pPr>
            <a:r>
              <a:rPr lang="es-ES" sz="400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PERSONAJES HISTORICOS</a:t>
            </a:r>
          </a:p>
          <a:p>
            <a:pPr marL="0" lvl="0" indent="0" algn="ctr">
              <a:spcBef>
                <a:spcPct val="0"/>
              </a:spcBef>
            </a:pPr>
            <a:endParaRPr lang="es-ES" sz="4000" dirty="0">
              <a:solidFill>
                <a:srgbClr val="032859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lvl="0" algn="ctr">
              <a:spcBef>
                <a:spcPct val="0"/>
              </a:spcBef>
            </a:pPr>
            <a:r>
              <a:rPr lang="es-ES" sz="4000" noProof="0" dirty="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INVERSIÓN TOTAL</a:t>
            </a:r>
            <a:r>
              <a:rPr lang="es-ES" sz="4000" dirty="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: 400.000€</a:t>
            </a:r>
            <a:endParaRPr lang="es-ES" sz="4000" noProof="0" dirty="0">
              <a:solidFill>
                <a:srgbClr val="FF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DEE789D8-C2A9-0823-CA03-2D29AA3C9F66}"/>
              </a:ext>
            </a:extLst>
          </p:cNvPr>
          <p:cNvSpPr txBox="1"/>
          <p:nvPr/>
        </p:nvSpPr>
        <p:spPr>
          <a:xfrm>
            <a:off x="1065770" y="3518288"/>
            <a:ext cx="16230600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32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League Spartan"/>
                <a:ea typeface="League Spartan"/>
                <a:cs typeface="League Spartan"/>
                <a:sym typeface="League Spartan"/>
              </a:rPr>
              <a:t>6. LINEA DE ACTUACIÓN</a:t>
            </a:r>
          </a:p>
        </p:txBody>
      </p:sp>
    </p:spTree>
    <p:extLst>
      <p:ext uri="{BB962C8B-B14F-4D97-AF65-F5344CB8AC3E}">
        <p14:creationId xmlns:p14="http://schemas.microsoft.com/office/powerpoint/2010/main" val="1255334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B8B80E-BAF7-78EB-739C-4CD1E962D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7D17042-714F-50A8-CF6D-392E55038AED}"/>
              </a:ext>
            </a:extLst>
          </p:cNvPr>
          <p:cNvGrpSpPr/>
          <p:nvPr/>
        </p:nvGrpSpPr>
        <p:grpSpPr>
          <a:xfrm>
            <a:off x="188796" y="231142"/>
            <a:ext cx="17910406" cy="9924601"/>
            <a:chOff x="0" y="0"/>
            <a:chExt cx="6435532" cy="356608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207720C-45B6-B52A-F303-5706C75ECF84}"/>
                </a:ext>
              </a:extLst>
            </p:cNvPr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89CC214-45BE-DD79-D5FC-28B4C84403B9}"/>
                </a:ext>
              </a:extLst>
            </p:cNvPr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sp>
        <p:nvSpPr>
          <p:cNvPr id="31" name="Freeform 31">
            <a:extLst>
              <a:ext uri="{FF2B5EF4-FFF2-40B4-BE49-F238E27FC236}">
                <a16:creationId xmlns:a16="http://schemas.microsoft.com/office/drawing/2014/main" id="{906025C5-CF5A-10FC-2938-1ACACA7A91BC}"/>
              </a:ext>
            </a:extLst>
          </p:cNvPr>
          <p:cNvSpPr/>
          <p:nvPr/>
        </p:nvSpPr>
        <p:spPr>
          <a:xfrm flipH="1">
            <a:off x="15436788" y="8770156"/>
            <a:ext cx="2662414" cy="1335645"/>
          </a:xfrm>
          <a:custGeom>
            <a:avLst/>
            <a:gdLst/>
            <a:ahLst/>
            <a:cxnLst/>
            <a:rect l="l" t="t" r="r" b="b"/>
            <a:pathLst>
              <a:path w="2662414" h="1335645">
                <a:moveTo>
                  <a:pt x="2662415" y="0"/>
                </a:moveTo>
                <a:lnTo>
                  <a:pt x="0" y="0"/>
                </a:lnTo>
                <a:lnTo>
                  <a:pt x="0" y="1335644"/>
                </a:lnTo>
                <a:lnTo>
                  <a:pt x="2662415" y="1335644"/>
                </a:lnTo>
                <a:lnTo>
                  <a:pt x="26624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32" name="TextBox 6">
            <a:extLst>
              <a:ext uri="{FF2B5EF4-FFF2-40B4-BE49-F238E27FC236}">
                <a16:creationId xmlns:a16="http://schemas.microsoft.com/office/drawing/2014/main" id="{C6869DF2-328F-D28F-D96A-7FB66AF9DF07}"/>
              </a:ext>
            </a:extLst>
          </p:cNvPr>
          <p:cNvSpPr txBox="1"/>
          <p:nvPr/>
        </p:nvSpPr>
        <p:spPr>
          <a:xfrm>
            <a:off x="838200" y="5067300"/>
            <a:ext cx="9099562" cy="3831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s-ES" sz="2400" noProof="0" dirty="0">
                <a:latin typeface="League Spartan"/>
                <a:ea typeface="League Spartan"/>
                <a:cs typeface="League Spartan"/>
                <a:sym typeface="League Spartan"/>
              </a:rPr>
              <a:t>Paralelo a esta actuación, se van a incorporar una red de hologramas de </a:t>
            </a:r>
            <a:r>
              <a:rPr lang="es-ES" sz="2400" noProof="0" dirty="0">
                <a:solidFill>
                  <a:srgbClr val="00206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personajes históricos y emblemáticos</a:t>
            </a:r>
            <a:r>
              <a:rPr lang="es-ES" sz="2400" noProof="0" dirty="0">
                <a:solidFill>
                  <a:srgbClr val="6DE17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endParaRPr lang="es-ES" sz="2400" dirty="0">
              <a:solidFill>
                <a:srgbClr val="6DE17B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s-ES" sz="2400" noProof="0" dirty="0">
                <a:latin typeface="League Spartan"/>
                <a:ea typeface="League Spartan"/>
                <a:cs typeface="League Spartan"/>
                <a:sym typeface="League Spartan"/>
              </a:rPr>
              <a:t>Representarán la</a:t>
            </a:r>
            <a:r>
              <a:rPr lang="es-ES" sz="2400" noProof="0" dirty="0">
                <a:solidFill>
                  <a:srgbClr val="6DE17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s-ES" sz="2400" noProof="0" dirty="0">
                <a:solidFill>
                  <a:srgbClr val="00206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identidad cultural </a:t>
            </a:r>
            <a:r>
              <a:rPr lang="es-ES" sz="2400" noProof="0" dirty="0">
                <a:latin typeface="League Spartan"/>
                <a:ea typeface="League Spartan"/>
                <a:cs typeface="League Spartan"/>
                <a:sym typeface="League Spartan"/>
              </a:rPr>
              <a:t>y el patrimonio de cada municipio lo cual permitirá a los turistas sumergirse en la historia local.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endParaRPr lang="es-ES" sz="2400" dirty="0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89E1A4C-037E-8379-7380-7BD9A58375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221" y="4613487"/>
            <a:ext cx="6215993" cy="40806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A2F857-870B-58F8-BB92-0A0042CC6C7E}"/>
              </a:ext>
            </a:extLst>
          </p:cNvPr>
          <p:cNvSpPr txBox="1"/>
          <p:nvPr/>
        </p:nvSpPr>
        <p:spPr>
          <a:xfrm>
            <a:off x="1904999" y="628674"/>
            <a:ext cx="14478000" cy="29200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s-ES" sz="6600" dirty="0">
                <a:solidFill>
                  <a:srgbClr val="00206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RED COMARCAL DE HOLOGRAMAS LOCALES</a:t>
            </a:r>
            <a:endParaRPr lang="es-ES" sz="6600" noProof="0" dirty="0">
              <a:solidFill>
                <a:srgbClr val="00206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  <p:extLst>
      <p:ext uri="{BB962C8B-B14F-4D97-AF65-F5344CB8AC3E}">
        <p14:creationId xmlns:p14="http://schemas.microsoft.com/office/powerpoint/2010/main" val="933809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520" y="181199"/>
            <a:ext cx="17910406" cy="9924601"/>
            <a:chOff x="0" y="0"/>
            <a:chExt cx="6435532" cy="3566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33375" y="558320"/>
            <a:ext cx="5220696" cy="4375485"/>
            <a:chOff x="0" y="0"/>
            <a:chExt cx="1265026" cy="84081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65026" cy="840814"/>
            </a:xfrm>
            <a:custGeom>
              <a:avLst/>
              <a:gdLst/>
              <a:ahLst/>
              <a:cxnLst/>
              <a:rect l="l" t="t" r="r" b="b"/>
              <a:pathLst>
                <a:path w="1265026" h="840814">
                  <a:moveTo>
                    <a:pt x="0" y="0"/>
                  </a:moveTo>
                  <a:lnTo>
                    <a:pt x="1265026" y="0"/>
                  </a:lnTo>
                  <a:lnTo>
                    <a:pt x="1265026" y="840814"/>
                  </a:lnTo>
                  <a:lnTo>
                    <a:pt x="0" y="840814"/>
                  </a:ln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336276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265026" cy="869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54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0" y="8650166"/>
            <a:ext cx="3273669" cy="3273669"/>
          </a:xfrm>
          <a:custGeom>
            <a:avLst/>
            <a:gdLst/>
            <a:ahLst/>
            <a:cxnLst/>
            <a:rect l="l" t="t" r="r" b="b"/>
            <a:pathLst>
              <a:path w="3273669" h="3273669">
                <a:moveTo>
                  <a:pt x="3273669" y="0"/>
                </a:moveTo>
                <a:lnTo>
                  <a:pt x="0" y="0"/>
                </a:lnTo>
                <a:lnTo>
                  <a:pt x="0" y="3273668"/>
                </a:lnTo>
                <a:lnTo>
                  <a:pt x="3273669" y="3273668"/>
                </a:lnTo>
                <a:lnTo>
                  <a:pt x="32736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22" name="Freeform 22"/>
          <p:cNvSpPr/>
          <p:nvPr/>
        </p:nvSpPr>
        <p:spPr>
          <a:xfrm flipH="1">
            <a:off x="14604573" y="-1841714"/>
            <a:ext cx="3683427" cy="3683427"/>
          </a:xfrm>
          <a:custGeom>
            <a:avLst/>
            <a:gdLst/>
            <a:ahLst/>
            <a:cxnLst/>
            <a:rect l="l" t="t" r="r" b="b"/>
            <a:pathLst>
              <a:path w="3683427" h="3683427">
                <a:moveTo>
                  <a:pt x="3683427" y="0"/>
                </a:moveTo>
                <a:lnTo>
                  <a:pt x="0" y="0"/>
                </a:lnTo>
                <a:lnTo>
                  <a:pt x="0" y="3683428"/>
                </a:lnTo>
                <a:lnTo>
                  <a:pt x="3683427" y="3683428"/>
                </a:lnTo>
                <a:lnTo>
                  <a:pt x="36834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F4584437-97AE-8B43-AC7B-EC3C19B84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7" t="13427" r="11703" b="12992"/>
          <a:stretch>
            <a:fillRect/>
          </a:stretch>
        </p:blipFill>
        <p:spPr>
          <a:xfrm>
            <a:off x="6914098" y="650562"/>
            <a:ext cx="4459250" cy="4191000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9DB659BE-6F82-C5F2-3F6C-785C513C4B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8"/>
          <a:stretch>
            <a:fillRect/>
          </a:stretch>
        </p:blipFill>
        <p:spPr>
          <a:xfrm rot="5400000">
            <a:off x="5822360" y="2064338"/>
            <a:ext cx="6643279" cy="1432560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1F517D4-9AA5-F978-28EF-366290863CB4}"/>
              </a:ext>
            </a:extLst>
          </p:cNvPr>
          <p:cNvSpPr txBox="1"/>
          <p:nvPr/>
        </p:nvSpPr>
        <p:spPr>
          <a:xfrm>
            <a:off x="2590800" y="9029700"/>
            <a:ext cx="1333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MOCLÍN                         ILLORA                                    COLOMERA                            ALGARINEJO                               MONTEFRÍO                         ZAGRA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797" y="181200"/>
            <a:ext cx="17910406" cy="9924601"/>
            <a:chOff x="0" y="0"/>
            <a:chExt cx="6435532" cy="3566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11080242" y="3079242"/>
            <a:ext cx="8229600" cy="4128516"/>
          </a:xfrm>
          <a:custGeom>
            <a:avLst/>
            <a:gdLst/>
            <a:ahLst/>
            <a:cxnLst/>
            <a:rect l="l" t="t" r="r" b="b"/>
            <a:pathLst>
              <a:path w="8229600" h="4128516">
                <a:moveTo>
                  <a:pt x="0" y="0"/>
                </a:moveTo>
                <a:lnTo>
                  <a:pt x="8229600" y="0"/>
                </a:lnTo>
                <a:lnTo>
                  <a:pt x="8229600" y="4128516"/>
                </a:lnTo>
                <a:lnTo>
                  <a:pt x="0" y="41285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6" name="TextBox 6"/>
          <p:cNvSpPr txBox="1"/>
          <p:nvPr/>
        </p:nvSpPr>
        <p:spPr>
          <a:xfrm>
            <a:off x="3386742" y="1568737"/>
            <a:ext cx="8855550" cy="1026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20"/>
              </a:lnSpc>
              <a:spcBef>
                <a:spcPct val="0"/>
              </a:spcBef>
            </a:pPr>
            <a:r>
              <a:rPr lang="es-ES" sz="8000" noProof="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Objetivos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070669"/>
            <a:ext cx="10325100" cy="6559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ctr">
              <a:lnSpc>
                <a:spcPct val="150000"/>
              </a:lnSpc>
              <a:buAutoNum type="arabicPeriod"/>
            </a:pPr>
            <a:r>
              <a:rPr lang="es-ES" sz="3600" b="1" noProof="0" dirty="0">
                <a:latin typeface="Open Sans 2"/>
                <a:ea typeface="Open Sans 2"/>
                <a:cs typeface="Open Sans 2"/>
                <a:sym typeface="Open Sans 2"/>
              </a:rPr>
              <a:t>Ordenar el territorio  y hacer un uso racional del suelo, conservarlo y protegerlo.</a:t>
            </a:r>
          </a:p>
          <a:p>
            <a:pPr marL="457200" indent="-457200" algn="l">
              <a:lnSpc>
                <a:spcPct val="150000"/>
              </a:lnSpc>
              <a:buAutoNum type="arabicPeriod"/>
            </a:pPr>
            <a:endParaRPr lang="es-ES" sz="3600" b="1" noProof="0" dirty="0">
              <a:latin typeface="Open Sans 2"/>
              <a:ea typeface="Open Sans 2"/>
              <a:cs typeface="Open Sans 2"/>
              <a:sym typeface="Open Sans 2"/>
            </a:endParaRPr>
          </a:p>
          <a:p>
            <a:pPr algn="ctr">
              <a:lnSpc>
                <a:spcPct val="150000"/>
              </a:lnSpc>
            </a:pPr>
            <a:r>
              <a:rPr lang="es-ES" sz="3600" b="1" noProof="0" dirty="0">
                <a:latin typeface="Open Sans 2"/>
                <a:ea typeface="Open Sans 2"/>
                <a:cs typeface="Open Sans 2"/>
                <a:sym typeface="Open Sans 2"/>
              </a:rPr>
              <a:t>2. Conservar y mejorar el patrimonio natural y cultural y proteger el paisaje. </a:t>
            </a:r>
          </a:p>
          <a:p>
            <a:pPr algn="ctr">
              <a:lnSpc>
                <a:spcPct val="150000"/>
              </a:lnSpc>
            </a:pPr>
            <a:endParaRPr lang="es-ES" sz="3600" b="1" dirty="0">
              <a:latin typeface="Open Sans 2"/>
              <a:ea typeface="Open Sans 2"/>
              <a:cs typeface="Open Sans 2"/>
              <a:sym typeface="Open Sans 2"/>
            </a:endParaRPr>
          </a:p>
          <a:p>
            <a:pPr algn="ctr">
              <a:lnSpc>
                <a:spcPct val="150000"/>
              </a:lnSpc>
            </a:pPr>
            <a:r>
              <a:rPr lang="es-ES" sz="3600" b="1" noProof="0" dirty="0">
                <a:latin typeface="Open Sans 2"/>
                <a:ea typeface="Open Sans 2"/>
                <a:cs typeface="Open Sans 2"/>
                <a:sym typeface="Open Sans 2"/>
              </a:rPr>
              <a:t>3. Constituir un destino turístico inteligente que enriquezca</a:t>
            </a:r>
            <a:r>
              <a:rPr lang="es-ES" sz="3600" b="1" dirty="0">
                <a:latin typeface="Open Sans 2"/>
                <a:ea typeface="Open Sans 2"/>
                <a:cs typeface="Open Sans 2"/>
                <a:sym typeface="Open Sans 2"/>
              </a:rPr>
              <a:t> la experiencia de los visitantes.</a:t>
            </a:r>
            <a:endParaRPr lang="es-ES" sz="3600" b="1" noProof="0" dirty="0">
              <a:latin typeface="Open Sans 2"/>
              <a:ea typeface="Open Sans 2"/>
              <a:cs typeface="Open Sans 2"/>
              <a:sym typeface="Open Sans 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797" y="181200"/>
            <a:ext cx="17910406" cy="9924601"/>
            <a:chOff x="0" y="0"/>
            <a:chExt cx="6435532" cy="3566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28700" y="1840472"/>
            <a:ext cx="16230600" cy="1026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20"/>
              </a:lnSpc>
              <a:spcBef>
                <a:spcPct val="0"/>
              </a:spcBef>
            </a:pPr>
            <a:r>
              <a:rPr lang="es-ES" sz="8000" noProof="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Justificación </a:t>
            </a:r>
          </a:p>
        </p:txBody>
      </p:sp>
      <p:sp>
        <p:nvSpPr>
          <p:cNvPr id="26" name="Freeform 26"/>
          <p:cNvSpPr/>
          <p:nvPr/>
        </p:nvSpPr>
        <p:spPr>
          <a:xfrm rot="5400000">
            <a:off x="1729275" y="-1359279"/>
            <a:ext cx="1033844" cy="4114800"/>
          </a:xfrm>
          <a:custGeom>
            <a:avLst/>
            <a:gdLst/>
            <a:ahLst/>
            <a:cxnLst/>
            <a:rect l="l" t="t" r="r" b="b"/>
            <a:pathLst>
              <a:path w="1033844" h="4114800">
                <a:moveTo>
                  <a:pt x="0" y="0"/>
                </a:moveTo>
                <a:lnTo>
                  <a:pt x="1033844" y="0"/>
                </a:lnTo>
                <a:lnTo>
                  <a:pt x="1033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27" name="Freeform 27"/>
          <p:cNvSpPr/>
          <p:nvPr/>
        </p:nvSpPr>
        <p:spPr>
          <a:xfrm rot="-5400000">
            <a:off x="15524881" y="-1359279"/>
            <a:ext cx="1033843" cy="4114800"/>
          </a:xfrm>
          <a:custGeom>
            <a:avLst/>
            <a:gdLst/>
            <a:ahLst/>
            <a:cxnLst/>
            <a:rect l="l" t="t" r="r" b="b"/>
            <a:pathLst>
              <a:path w="1033843" h="4114800">
                <a:moveTo>
                  <a:pt x="0" y="0"/>
                </a:moveTo>
                <a:lnTo>
                  <a:pt x="1033844" y="0"/>
                </a:lnTo>
                <a:lnTo>
                  <a:pt x="1033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BCD0213E-EB78-CFE6-4F96-72D5B328A8C6}"/>
              </a:ext>
            </a:extLst>
          </p:cNvPr>
          <p:cNvSpPr txBox="1"/>
          <p:nvPr/>
        </p:nvSpPr>
        <p:spPr>
          <a:xfrm>
            <a:off x="623613" y="3848100"/>
            <a:ext cx="9144000" cy="49269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400" b="1" noProof="0" dirty="0">
                <a:latin typeface="Open Sans 2"/>
                <a:ea typeface="Open Sans 2"/>
                <a:cs typeface="Open Sans 2"/>
                <a:sym typeface="Open Sans 2"/>
              </a:rPr>
              <a:t>Los municipios cuentan con recursos naturales y culturales de alto valor, pero hoy aparecen dispersos y poco conectados, lo que limita su capacidad de atraer visitas y generar economía local. La creación de una gran ruta continua junto con la instalación de los hologramas, permite ordenar y hacer legible este patrimonio, convertirlo en un producto turístico competitivo e inteligente, de senderismo y cicloturismo, y aprovecharlo como motor de actividad para alojamientos rurales, restauración y pequeños negocios del territorio.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8C875B86-D8A5-8C01-1161-8758037D70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89" b="93011" l="4782" r="92124">
                        <a14:foregroundMark x1="8579" y1="68280" x2="8579" y2="68280"/>
                        <a14:foregroundMark x1="4782" y1="72043" x2="4782" y2="72043"/>
                        <a14:foregroundMark x1="51617" y1="93011" x2="51617" y2="93011"/>
                        <a14:foregroundMark x1="92124" y1="22312" x2="92124" y2="22312"/>
                        <a14:foregroundMark x1="88889" y1="8333" x2="88889" y2="8333"/>
                        <a14:foregroundMark x1="75809" y1="6989" x2="75809" y2="6989"/>
                        <a14:backgroundMark x1="4501" y1="14516" x2="4501" y2="14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220" y="3709742"/>
            <a:ext cx="8622377" cy="451128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963" y="433316"/>
            <a:ext cx="17454074" cy="9420368"/>
            <a:chOff x="0" y="0"/>
            <a:chExt cx="4596958" cy="24810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96958" cy="2481085"/>
            </a:xfrm>
            <a:custGeom>
              <a:avLst/>
              <a:gdLst/>
              <a:ahLst/>
              <a:cxnLst/>
              <a:rect l="l" t="t" r="r" b="b"/>
              <a:pathLst>
                <a:path w="4596958" h="2481085">
                  <a:moveTo>
                    <a:pt x="0" y="0"/>
                  </a:moveTo>
                  <a:lnTo>
                    <a:pt x="4596958" y="0"/>
                  </a:lnTo>
                  <a:lnTo>
                    <a:pt x="4596958" y="2481085"/>
                  </a:lnTo>
                  <a:lnTo>
                    <a:pt x="0" y="24810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032859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96958" cy="2519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16154" y="506491"/>
            <a:ext cx="17257924" cy="9250234"/>
            <a:chOff x="0" y="0"/>
            <a:chExt cx="4545297" cy="24362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45297" cy="2436276"/>
            </a:xfrm>
            <a:custGeom>
              <a:avLst/>
              <a:gdLst/>
              <a:ahLst/>
              <a:cxnLst/>
              <a:rect l="l" t="t" r="r" b="b"/>
              <a:pathLst>
                <a:path w="4545297" h="2436276">
                  <a:moveTo>
                    <a:pt x="0" y="0"/>
                  </a:moveTo>
                  <a:lnTo>
                    <a:pt x="4545297" y="0"/>
                  </a:lnTo>
                  <a:lnTo>
                    <a:pt x="4545297" y="2436276"/>
                  </a:lnTo>
                  <a:lnTo>
                    <a:pt x="0" y="24362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6DE17B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45297" cy="24743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65349" y="552887"/>
            <a:ext cx="17157422" cy="9157443"/>
            <a:chOff x="0" y="0"/>
            <a:chExt cx="4518827" cy="241183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18827" cy="2411837"/>
            </a:xfrm>
            <a:custGeom>
              <a:avLst/>
              <a:gdLst/>
              <a:ahLst/>
              <a:cxnLst/>
              <a:rect l="l" t="t" r="r" b="b"/>
              <a:pathLst>
                <a:path w="4518827" h="2411837">
                  <a:moveTo>
                    <a:pt x="0" y="0"/>
                  </a:moveTo>
                  <a:lnTo>
                    <a:pt x="4518827" y="0"/>
                  </a:lnTo>
                  <a:lnTo>
                    <a:pt x="4518827" y="2411837"/>
                  </a:lnTo>
                  <a:lnTo>
                    <a:pt x="0" y="2411837"/>
                  </a:ln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92A0B4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518827" cy="2449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658045" y="229160"/>
            <a:ext cx="11661165" cy="9373701"/>
          </a:xfrm>
          <a:custGeom>
            <a:avLst/>
            <a:gdLst/>
            <a:ahLst/>
            <a:cxnLst/>
            <a:rect l="l" t="t" r="r" b="b"/>
            <a:pathLst>
              <a:path w="11661165" h="9373701">
                <a:moveTo>
                  <a:pt x="0" y="0"/>
                </a:moveTo>
                <a:lnTo>
                  <a:pt x="11661164" y="0"/>
                </a:lnTo>
                <a:lnTo>
                  <a:pt x="11661164" y="9373702"/>
                </a:lnTo>
                <a:lnTo>
                  <a:pt x="0" y="93737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l="-21276" r="-1498" b="-26578"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12" name="AutoShape 12"/>
          <p:cNvSpPr/>
          <p:nvPr/>
        </p:nvSpPr>
        <p:spPr>
          <a:xfrm flipV="1">
            <a:off x="8570287" y="4594385"/>
            <a:ext cx="7992823" cy="9525"/>
          </a:xfrm>
          <a:prstGeom prst="line">
            <a:avLst/>
          </a:prstGeom>
          <a:ln w="57150" cap="flat">
            <a:solidFill>
              <a:srgbClr val="03285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 noProof="0" dirty="0"/>
          </a:p>
        </p:txBody>
      </p:sp>
      <p:sp>
        <p:nvSpPr>
          <p:cNvPr id="13" name="TextBox 13"/>
          <p:cNvSpPr txBox="1"/>
          <p:nvPr/>
        </p:nvSpPr>
        <p:spPr>
          <a:xfrm>
            <a:off x="3137053" y="1967343"/>
            <a:ext cx="13426090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200"/>
              </a:lnSpc>
            </a:pPr>
            <a:r>
              <a:rPr lang="es-ES" sz="6000" noProof="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II JORNADA PROVINCIAL DE</a:t>
            </a:r>
          </a:p>
          <a:p>
            <a:pPr marL="0" lvl="0" indent="0" algn="r">
              <a:lnSpc>
                <a:spcPts val="7200"/>
              </a:lnSpc>
            </a:pPr>
            <a:r>
              <a:rPr lang="es-ES" sz="6000" noProof="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AGENDAS URBANAS Y RURALES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527852" y="4945871"/>
            <a:ext cx="5035257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99"/>
              </a:lnSpc>
            </a:pPr>
            <a:r>
              <a:rPr lang="es-ES" sz="2499" b="1" noProof="0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La Calahorra </a:t>
            </a:r>
            <a:r>
              <a:rPr lang="es-ES" sz="2499" noProof="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(Granada)</a:t>
            </a:r>
          </a:p>
          <a:p>
            <a:pPr marL="0" lvl="0" indent="0" algn="r">
              <a:lnSpc>
                <a:spcPts val="2160"/>
              </a:lnSpc>
            </a:pPr>
            <a:r>
              <a:rPr lang="es-ES" sz="1800" noProof="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25 de noviembre de 2025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895648" y="6681901"/>
            <a:ext cx="3204287" cy="2121077"/>
            <a:chOff x="0" y="0"/>
            <a:chExt cx="8956231" cy="59285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956232" cy="5928575"/>
            </a:xfrm>
            <a:custGeom>
              <a:avLst/>
              <a:gdLst/>
              <a:ahLst/>
              <a:cxnLst/>
              <a:rect l="l" t="t" r="r" b="b"/>
              <a:pathLst>
                <a:path w="8956232" h="5928575">
                  <a:moveTo>
                    <a:pt x="0" y="1091202"/>
                  </a:moveTo>
                  <a:lnTo>
                    <a:pt x="8799943" y="0"/>
                  </a:lnTo>
                  <a:lnTo>
                    <a:pt x="8956232" y="3846823"/>
                  </a:lnTo>
                  <a:lnTo>
                    <a:pt x="7534928" y="4691307"/>
                  </a:lnTo>
                  <a:lnTo>
                    <a:pt x="7922891" y="5928575"/>
                  </a:lnTo>
                  <a:lnTo>
                    <a:pt x="97450" y="5928575"/>
                  </a:lnTo>
                  <a:lnTo>
                    <a:pt x="972664" y="2067023"/>
                  </a:lnTo>
                  <a:lnTo>
                    <a:pt x="253738" y="2105074"/>
                  </a:lnTo>
                  <a:close/>
                </a:path>
              </a:pathLst>
            </a:custGeom>
            <a:blipFill>
              <a:blip r:embed="rId3"/>
              <a:stretch>
                <a:fillRect t="-3466" b="-3466"/>
              </a:stretch>
            </a:blipFill>
          </p:spPr>
          <p:txBody>
            <a:bodyPr/>
            <a:lstStyle/>
            <a:p>
              <a:endParaRPr lang="es-ES" noProof="0" dirty="0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5099936" y="6893345"/>
            <a:ext cx="1055304" cy="1698190"/>
          </a:xfrm>
          <a:custGeom>
            <a:avLst/>
            <a:gdLst/>
            <a:ahLst/>
            <a:cxnLst/>
            <a:rect l="l" t="t" r="r" b="b"/>
            <a:pathLst>
              <a:path w="1055304" h="1698190">
                <a:moveTo>
                  <a:pt x="0" y="0"/>
                </a:moveTo>
                <a:lnTo>
                  <a:pt x="1055303" y="0"/>
                </a:lnTo>
                <a:lnTo>
                  <a:pt x="1055303" y="1698189"/>
                </a:lnTo>
                <a:lnTo>
                  <a:pt x="0" y="16981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 noProof="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797" y="207435"/>
            <a:ext cx="17910406" cy="9924601"/>
            <a:chOff x="0" y="0"/>
            <a:chExt cx="6435532" cy="35660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493530"/>
            <a:ext cx="1623060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8000" noProof="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Fortalezas de Poniente</a:t>
            </a:r>
          </a:p>
        </p:txBody>
      </p:sp>
      <p:sp>
        <p:nvSpPr>
          <p:cNvPr id="7" name="Freeform 7"/>
          <p:cNvSpPr/>
          <p:nvPr/>
        </p:nvSpPr>
        <p:spPr>
          <a:xfrm>
            <a:off x="188797" y="207435"/>
            <a:ext cx="3305842" cy="1642530"/>
          </a:xfrm>
          <a:custGeom>
            <a:avLst/>
            <a:gdLst/>
            <a:ahLst/>
            <a:cxnLst/>
            <a:rect l="l" t="t" r="r" b="b"/>
            <a:pathLst>
              <a:path w="3305842" h="1642530">
                <a:moveTo>
                  <a:pt x="0" y="0"/>
                </a:moveTo>
                <a:lnTo>
                  <a:pt x="3305842" y="0"/>
                </a:lnTo>
                <a:lnTo>
                  <a:pt x="3305842" y="1642530"/>
                </a:lnTo>
                <a:lnTo>
                  <a:pt x="0" y="1642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01265"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8" name="Freeform 8"/>
          <p:cNvSpPr/>
          <p:nvPr/>
        </p:nvSpPr>
        <p:spPr>
          <a:xfrm>
            <a:off x="14793361" y="8428328"/>
            <a:ext cx="3305842" cy="1659944"/>
          </a:xfrm>
          <a:custGeom>
            <a:avLst/>
            <a:gdLst/>
            <a:ahLst/>
            <a:cxnLst/>
            <a:rect l="l" t="t" r="r" b="b"/>
            <a:pathLst>
              <a:path w="3305842" h="1659944">
                <a:moveTo>
                  <a:pt x="0" y="0"/>
                </a:moveTo>
                <a:lnTo>
                  <a:pt x="3305842" y="0"/>
                </a:lnTo>
                <a:lnTo>
                  <a:pt x="3305842" y="1659944"/>
                </a:lnTo>
                <a:lnTo>
                  <a:pt x="0" y="1659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99153"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25A12C3D-A5B2-F5F1-75B1-7A9B2049CDD8}"/>
              </a:ext>
            </a:extLst>
          </p:cNvPr>
          <p:cNvSpPr txBox="1"/>
          <p:nvPr/>
        </p:nvSpPr>
        <p:spPr>
          <a:xfrm>
            <a:off x="2743200" y="4851596"/>
            <a:ext cx="131064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400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PUESTA EN VALOR, RECUPERACIÓN Y CONSERVACIÓN DE LUGARES DE VALOR PATRIMONIAL EN EL TERRITORIO</a:t>
            </a:r>
          </a:p>
          <a:p>
            <a:pPr marL="0" lvl="0" indent="0" algn="ctr">
              <a:spcBef>
                <a:spcPct val="0"/>
              </a:spcBef>
            </a:pPr>
            <a:r>
              <a:rPr lang="es-ES" sz="4000" noProof="0" dirty="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INVERSIÓN TOTAL</a:t>
            </a:r>
            <a:r>
              <a:rPr lang="es-ES" sz="4000" dirty="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: 220.787,43€</a:t>
            </a:r>
            <a:endParaRPr lang="es-ES" sz="4000" noProof="0" dirty="0">
              <a:solidFill>
                <a:srgbClr val="FF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73A9DB58-5ABA-60C1-9CAC-41B7562D7902}"/>
              </a:ext>
            </a:extLst>
          </p:cNvPr>
          <p:cNvSpPr txBox="1"/>
          <p:nvPr/>
        </p:nvSpPr>
        <p:spPr>
          <a:xfrm>
            <a:off x="1181100" y="2923460"/>
            <a:ext cx="16230600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CASTILLOS, YACIMIENTOS Y PATRIMONIO</a:t>
            </a:r>
            <a:endParaRPr lang="es-ES" sz="3200" noProof="0" dirty="0">
              <a:solidFill>
                <a:schemeClr val="tx1">
                  <a:lumMod val="95000"/>
                  <a:lumOff val="5000"/>
                </a:schemeClr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2E31D751-3C77-53EB-A9F4-08F9C9DB241B}"/>
              </a:ext>
            </a:extLst>
          </p:cNvPr>
          <p:cNvSpPr txBox="1"/>
          <p:nvPr/>
        </p:nvSpPr>
        <p:spPr>
          <a:xfrm>
            <a:off x="1181100" y="3887528"/>
            <a:ext cx="16230600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32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1. LINEA DE ACTUACIÓN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145331-CAAC-1112-420A-8727F0BA1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9155A6B-B857-8CA2-E8CC-BA07207D5AA6}"/>
              </a:ext>
            </a:extLst>
          </p:cNvPr>
          <p:cNvGrpSpPr/>
          <p:nvPr/>
        </p:nvGrpSpPr>
        <p:grpSpPr>
          <a:xfrm>
            <a:off x="188797" y="207435"/>
            <a:ext cx="17910406" cy="9924601"/>
            <a:chOff x="0" y="0"/>
            <a:chExt cx="6435532" cy="356608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07C8036-03EB-F1D4-564C-DF72CA62986C}"/>
                </a:ext>
              </a:extLst>
            </p:cNvPr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27AE3F5-F64D-5B51-A415-E116F049B8C6}"/>
                </a:ext>
              </a:extLst>
            </p:cNvPr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46A6B01D-507F-3E62-BB61-98187C8CACFE}"/>
              </a:ext>
            </a:extLst>
          </p:cNvPr>
          <p:cNvSpPr txBox="1"/>
          <p:nvPr/>
        </p:nvSpPr>
        <p:spPr>
          <a:xfrm>
            <a:off x="1028700" y="1493530"/>
            <a:ext cx="1623060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8000" noProof="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Fortalezas de Poniente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E9C394A-78CA-520C-928C-E9754757FBFB}"/>
              </a:ext>
            </a:extLst>
          </p:cNvPr>
          <p:cNvSpPr/>
          <p:nvPr/>
        </p:nvSpPr>
        <p:spPr>
          <a:xfrm>
            <a:off x="188797" y="207435"/>
            <a:ext cx="3305842" cy="1642530"/>
          </a:xfrm>
          <a:custGeom>
            <a:avLst/>
            <a:gdLst/>
            <a:ahLst/>
            <a:cxnLst/>
            <a:rect l="l" t="t" r="r" b="b"/>
            <a:pathLst>
              <a:path w="3305842" h="1642530">
                <a:moveTo>
                  <a:pt x="0" y="0"/>
                </a:moveTo>
                <a:lnTo>
                  <a:pt x="3305842" y="0"/>
                </a:lnTo>
                <a:lnTo>
                  <a:pt x="3305842" y="1642530"/>
                </a:lnTo>
                <a:lnTo>
                  <a:pt x="0" y="1642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01265"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DB32F6C-D937-E361-6E49-DF715D7B0862}"/>
              </a:ext>
            </a:extLst>
          </p:cNvPr>
          <p:cNvSpPr/>
          <p:nvPr/>
        </p:nvSpPr>
        <p:spPr>
          <a:xfrm>
            <a:off x="14793361" y="8428328"/>
            <a:ext cx="3305842" cy="1659944"/>
          </a:xfrm>
          <a:custGeom>
            <a:avLst/>
            <a:gdLst/>
            <a:ahLst/>
            <a:cxnLst/>
            <a:rect l="l" t="t" r="r" b="b"/>
            <a:pathLst>
              <a:path w="3305842" h="1659944">
                <a:moveTo>
                  <a:pt x="0" y="0"/>
                </a:moveTo>
                <a:lnTo>
                  <a:pt x="3305842" y="0"/>
                </a:lnTo>
                <a:lnTo>
                  <a:pt x="3305842" y="1659944"/>
                </a:lnTo>
                <a:lnTo>
                  <a:pt x="0" y="1659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99153"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C9A3393E-C006-9EB0-1DEC-5A66A35BBCF2}"/>
              </a:ext>
            </a:extLst>
          </p:cNvPr>
          <p:cNvSpPr txBox="1"/>
          <p:nvPr/>
        </p:nvSpPr>
        <p:spPr>
          <a:xfrm>
            <a:off x="28575" y="4643668"/>
            <a:ext cx="70866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2000" noProof="0" dirty="0">
                <a:latin typeface="League Spartan"/>
                <a:ea typeface="League Spartan"/>
                <a:cs typeface="League Spartan"/>
                <a:sym typeface="League Spartan"/>
              </a:rPr>
              <a:t>NECROPOLIS HISPANO ROMANA </a:t>
            </a:r>
            <a:r>
              <a:rPr lang="es-ES" sz="2000" dirty="0">
                <a:latin typeface="League Spartan"/>
                <a:ea typeface="League Spartan"/>
                <a:cs typeface="League Spartan"/>
                <a:sym typeface="League Spartan"/>
              </a:rPr>
              <a:t>CORTIJO DEL CHOPO</a:t>
            </a:r>
            <a:endParaRPr lang="es-ES" sz="2000" noProof="0" dirty="0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7D698BC5-8163-09D8-951C-418F354C9A8A}"/>
              </a:ext>
            </a:extLst>
          </p:cNvPr>
          <p:cNvSpPr txBox="1"/>
          <p:nvPr/>
        </p:nvSpPr>
        <p:spPr>
          <a:xfrm>
            <a:off x="2771042" y="3361591"/>
            <a:ext cx="1274591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8000" noProof="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COLOMERA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BB0317B5-D888-54F6-75BE-5950AD2F17CC}"/>
              </a:ext>
            </a:extLst>
          </p:cNvPr>
          <p:cNvSpPr txBox="1"/>
          <p:nvPr/>
        </p:nvSpPr>
        <p:spPr>
          <a:xfrm>
            <a:off x="1181100" y="2923460"/>
            <a:ext cx="16230600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CASTILLOS, YACIMIENTOS Y PATRIMONIO</a:t>
            </a:r>
            <a:endParaRPr lang="es-ES" sz="3200" noProof="0" dirty="0">
              <a:solidFill>
                <a:schemeClr val="tx1">
                  <a:lumMod val="95000"/>
                  <a:lumOff val="5000"/>
                </a:schemeClr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20" name="Imagen 19" descr="Un cactus en una roca&#10;&#10;El contenido generado por IA puede ser incorrecto.">
            <a:extLst>
              <a:ext uri="{FF2B5EF4-FFF2-40B4-BE49-F238E27FC236}">
                <a16:creationId xmlns:a16="http://schemas.microsoft.com/office/drawing/2014/main" id="{EE097030-F8D1-E4E3-7BB3-F5ECE0F24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/>
          <a:stretch>
            <a:fillRect/>
          </a:stretch>
        </p:blipFill>
        <p:spPr>
          <a:xfrm>
            <a:off x="914400" y="5750051"/>
            <a:ext cx="4284624" cy="4198932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C65B9420-041B-98F5-9E2F-ED25B934854E}"/>
              </a:ext>
            </a:extLst>
          </p:cNvPr>
          <p:cNvSpPr txBox="1"/>
          <p:nvPr/>
        </p:nvSpPr>
        <p:spPr>
          <a:xfrm>
            <a:off x="5486400" y="9486900"/>
            <a:ext cx="70866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2000" noProof="0" dirty="0">
                <a:latin typeface="League Spartan"/>
                <a:ea typeface="League Spartan"/>
                <a:cs typeface="League Spartan"/>
                <a:sym typeface="League Spartan"/>
              </a:rPr>
              <a:t>TORRE ATALAYA DE COLOMERA</a:t>
            </a:r>
          </a:p>
        </p:txBody>
      </p:sp>
      <p:pic>
        <p:nvPicPr>
          <p:cNvPr id="23" name="Imagen 22" descr="Una torre de piedra&#10;&#10;El contenido generado por IA puede ser incorrecto.">
            <a:extLst>
              <a:ext uri="{FF2B5EF4-FFF2-40B4-BE49-F238E27FC236}">
                <a16:creationId xmlns:a16="http://schemas.microsoft.com/office/drawing/2014/main" id="{BD867163-CAE7-548E-9A2F-420C3A900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930449"/>
            <a:ext cx="4284624" cy="4284624"/>
          </a:xfrm>
          <a:prstGeom prst="rect">
            <a:avLst/>
          </a:prstGeom>
        </p:spPr>
      </p:pic>
      <p:sp>
        <p:nvSpPr>
          <p:cNvPr id="24" name="TextBox 6">
            <a:extLst>
              <a:ext uri="{FF2B5EF4-FFF2-40B4-BE49-F238E27FC236}">
                <a16:creationId xmlns:a16="http://schemas.microsoft.com/office/drawing/2014/main" id="{CC6556A5-2BB6-1040-F591-F424CFB5934D}"/>
              </a:ext>
            </a:extLst>
          </p:cNvPr>
          <p:cNvSpPr txBox="1"/>
          <p:nvPr/>
        </p:nvSpPr>
        <p:spPr>
          <a:xfrm>
            <a:off x="11012602" y="4553121"/>
            <a:ext cx="70866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2000" noProof="0" dirty="0">
                <a:latin typeface="League Spartan"/>
                <a:ea typeface="League Spartan"/>
                <a:cs typeface="League Spartan"/>
                <a:sym typeface="League Spartan"/>
              </a:rPr>
              <a:t>CASTILLO DE COLOMERA</a:t>
            </a:r>
          </a:p>
        </p:txBody>
      </p:sp>
      <p:pic>
        <p:nvPicPr>
          <p:cNvPr id="26" name="Imagen 25" descr="Vista de una montaña&#10;&#10;El contenido generado por IA puede ser incorrecto.">
            <a:extLst>
              <a:ext uri="{FF2B5EF4-FFF2-40B4-BE49-F238E27FC236}">
                <a16:creationId xmlns:a16="http://schemas.microsoft.com/office/drawing/2014/main" id="{0A678CE9-9479-3455-5BD4-A0291855A9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5" b="9031"/>
          <a:stretch>
            <a:fillRect/>
          </a:stretch>
        </p:blipFill>
        <p:spPr>
          <a:xfrm>
            <a:off x="12105500" y="4975082"/>
            <a:ext cx="5011776" cy="417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58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7627DB-E642-92D5-1363-61D273273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221FE47-202D-7FEE-3FE3-5EB862D6BC4C}"/>
              </a:ext>
            </a:extLst>
          </p:cNvPr>
          <p:cNvGrpSpPr/>
          <p:nvPr/>
        </p:nvGrpSpPr>
        <p:grpSpPr>
          <a:xfrm>
            <a:off x="188797" y="207435"/>
            <a:ext cx="17910406" cy="9924601"/>
            <a:chOff x="0" y="0"/>
            <a:chExt cx="6435532" cy="356608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7EF0108-5E15-B074-4911-95A9F632F571}"/>
                </a:ext>
              </a:extLst>
            </p:cNvPr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362A764-7231-BB82-6486-80878B4FB33E}"/>
                </a:ext>
              </a:extLst>
            </p:cNvPr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28DAD4BD-E34F-01BF-70B9-2616D9A82140}"/>
              </a:ext>
            </a:extLst>
          </p:cNvPr>
          <p:cNvSpPr txBox="1"/>
          <p:nvPr/>
        </p:nvSpPr>
        <p:spPr>
          <a:xfrm>
            <a:off x="1028700" y="1493530"/>
            <a:ext cx="1623060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8000" noProof="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Fortalezas de Poniente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7AA984F-8099-D8CA-AF1B-384AA821F8D0}"/>
              </a:ext>
            </a:extLst>
          </p:cNvPr>
          <p:cNvSpPr/>
          <p:nvPr/>
        </p:nvSpPr>
        <p:spPr>
          <a:xfrm>
            <a:off x="188797" y="207435"/>
            <a:ext cx="3305842" cy="1642530"/>
          </a:xfrm>
          <a:custGeom>
            <a:avLst/>
            <a:gdLst/>
            <a:ahLst/>
            <a:cxnLst/>
            <a:rect l="l" t="t" r="r" b="b"/>
            <a:pathLst>
              <a:path w="3305842" h="1642530">
                <a:moveTo>
                  <a:pt x="0" y="0"/>
                </a:moveTo>
                <a:lnTo>
                  <a:pt x="3305842" y="0"/>
                </a:lnTo>
                <a:lnTo>
                  <a:pt x="3305842" y="1642530"/>
                </a:lnTo>
                <a:lnTo>
                  <a:pt x="0" y="1642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01265"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BEED786-5037-67CF-863E-29A1EBAB91DB}"/>
              </a:ext>
            </a:extLst>
          </p:cNvPr>
          <p:cNvSpPr/>
          <p:nvPr/>
        </p:nvSpPr>
        <p:spPr>
          <a:xfrm>
            <a:off x="14793361" y="8428328"/>
            <a:ext cx="3305842" cy="1659944"/>
          </a:xfrm>
          <a:custGeom>
            <a:avLst/>
            <a:gdLst/>
            <a:ahLst/>
            <a:cxnLst/>
            <a:rect l="l" t="t" r="r" b="b"/>
            <a:pathLst>
              <a:path w="3305842" h="1659944">
                <a:moveTo>
                  <a:pt x="0" y="0"/>
                </a:moveTo>
                <a:lnTo>
                  <a:pt x="3305842" y="0"/>
                </a:lnTo>
                <a:lnTo>
                  <a:pt x="3305842" y="1659944"/>
                </a:lnTo>
                <a:lnTo>
                  <a:pt x="0" y="1659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99153"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77E5D703-41E1-10B9-52F2-199EF7C226D6}"/>
              </a:ext>
            </a:extLst>
          </p:cNvPr>
          <p:cNvSpPr txBox="1"/>
          <p:nvPr/>
        </p:nvSpPr>
        <p:spPr>
          <a:xfrm>
            <a:off x="-486588" y="4663804"/>
            <a:ext cx="70866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2000" dirty="0">
                <a:latin typeface="League Spartan"/>
                <a:ea typeface="League Spartan"/>
                <a:cs typeface="League Spartan"/>
                <a:sym typeface="League Spartan"/>
              </a:rPr>
              <a:t>CASTILLO DE MOCLÍN</a:t>
            </a:r>
            <a:endParaRPr lang="es-ES" sz="2000" noProof="0" dirty="0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74E8029E-3D8F-F3B9-7B32-DE0AB7FDD6EB}"/>
              </a:ext>
            </a:extLst>
          </p:cNvPr>
          <p:cNvSpPr txBox="1"/>
          <p:nvPr/>
        </p:nvSpPr>
        <p:spPr>
          <a:xfrm>
            <a:off x="2771041" y="3663809"/>
            <a:ext cx="1274591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800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MOCLÍN</a:t>
            </a:r>
            <a:endParaRPr lang="es-ES" sz="8000" noProof="0" dirty="0">
              <a:solidFill>
                <a:srgbClr val="032859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32AB3EA9-E04D-A90F-0D75-02B96E91A9BA}"/>
              </a:ext>
            </a:extLst>
          </p:cNvPr>
          <p:cNvSpPr txBox="1"/>
          <p:nvPr/>
        </p:nvSpPr>
        <p:spPr>
          <a:xfrm>
            <a:off x="1181100" y="2923460"/>
            <a:ext cx="16230600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3200" dirty="0">
                <a:latin typeface="League Spartan"/>
                <a:ea typeface="League Spartan"/>
                <a:cs typeface="League Spartan"/>
                <a:sym typeface="League Spartan"/>
              </a:rPr>
              <a:t>CASTILLOS, YACIMIENTOS Y PATRIMONIO</a:t>
            </a:r>
            <a:endParaRPr lang="es-ES" sz="3200" noProof="0" dirty="0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D6B73121-6063-F471-A6BA-BCDB2CD40AAA}"/>
              </a:ext>
            </a:extLst>
          </p:cNvPr>
          <p:cNvSpPr txBox="1"/>
          <p:nvPr/>
        </p:nvSpPr>
        <p:spPr>
          <a:xfrm>
            <a:off x="5486400" y="9486900"/>
            <a:ext cx="70866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2000" noProof="0" dirty="0">
                <a:latin typeface="League Spartan"/>
                <a:ea typeface="League Spartan"/>
                <a:cs typeface="League Spartan"/>
                <a:sym typeface="League Spartan"/>
              </a:rPr>
              <a:t>TORRES ATALAYAS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ADCDE2CD-351E-FB69-540B-6437384EDC14}"/>
              </a:ext>
            </a:extLst>
          </p:cNvPr>
          <p:cNvSpPr txBox="1"/>
          <p:nvPr/>
        </p:nvSpPr>
        <p:spPr>
          <a:xfrm>
            <a:off x="11012602" y="4553121"/>
            <a:ext cx="70866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2000" dirty="0">
                <a:latin typeface="League Spartan"/>
                <a:ea typeface="League Spartan"/>
                <a:cs typeface="League Spartan"/>
                <a:sym typeface="League Spartan"/>
              </a:rPr>
              <a:t>YACIMIENTO ARQUEOLÓGICO DE TÓZAR</a:t>
            </a:r>
            <a:endParaRPr lang="es-ES" sz="2000" noProof="0" dirty="0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10" name="Imagen 9" descr="Un castillo en una montaña&#10;&#10;El contenido generado por IA puede ser incorrecto.">
            <a:extLst>
              <a:ext uri="{FF2B5EF4-FFF2-40B4-BE49-F238E27FC236}">
                <a16:creationId xmlns:a16="http://schemas.microsoft.com/office/drawing/2014/main" id="{115DC5C0-BEB5-09DC-8351-AB33FFC15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07" y="5262458"/>
            <a:ext cx="5710642" cy="2998087"/>
          </a:xfrm>
          <a:prstGeom prst="rect">
            <a:avLst/>
          </a:prstGeom>
        </p:spPr>
      </p:pic>
      <p:pic>
        <p:nvPicPr>
          <p:cNvPr id="12" name="Imagen 11" descr="Una montaña de roca&#10;&#10;El contenido generado por IA puede ser incorrecto.">
            <a:extLst>
              <a:ext uri="{FF2B5EF4-FFF2-40B4-BE49-F238E27FC236}">
                <a16:creationId xmlns:a16="http://schemas.microsoft.com/office/drawing/2014/main" id="{7AC10739-7779-6DAC-6BEB-CED623623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7" b="8330"/>
          <a:stretch>
            <a:fillRect/>
          </a:stretch>
        </p:blipFill>
        <p:spPr>
          <a:xfrm>
            <a:off x="6763664" y="5011778"/>
            <a:ext cx="4760670" cy="3976730"/>
          </a:xfrm>
          <a:prstGeom prst="rect">
            <a:avLst/>
          </a:prstGeom>
        </p:spPr>
      </p:pic>
      <p:pic>
        <p:nvPicPr>
          <p:cNvPr id="14" name="Imagen 13" descr="Edificio de piedra&#10;&#10;El contenido generado por IA puede ser incorrecto.">
            <a:extLst>
              <a:ext uri="{FF2B5EF4-FFF2-40B4-BE49-F238E27FC236}">
                <a16:creationId xmlns:a16="http://schemas.microsoft.com/office/drawing/2014/main" id="{24D5979C-DE03-ABBC-9A95-EC1EC56C7E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865" y="5040353"/>
            <a:ext cx="6426386" cy="361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94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4AA2AE-02C6-CD9C-EAED-35B2A1B4A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F3CD455-C530-FE23-A4E4-EF2BE5644FC3}"/>
              </a:ext>
            </a:extLst>
          </p:cNvPr>
          <p:cNvGrpSpPr/>
          <p:nvPr/>
        </p:nvGrpSpPr>
        <p:grpSpPr>
          <a:xfrm>
            <a:off x="188797" y="207435"/>
            <a:ext cx="17910406" cy="9924601"/>
            <a:chOff x="0" y="0"/>
            <a:chExt cx="6435532" cy="356608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7842C07-95CD-DA87-18A1-A6335A51F9E1}"/>
                </a:ext>
              </a:extLst>
            </p:cNvPr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830524B-3C7A-41C3-29E7-E03F88807FBA}"/>
                </a:ext>
              </a:extLst>
            </p:cNvPr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F7E5E2D2-268E-16E7-6C94-F2B34C6FEC55}"/>
              </a:ext>
            </a:extLst>
          </p:cNvPr>
          <p:cNvSpPr txBox="1"/>
          <p:nvPr/>
        </p:nvSpPr>
        <p:spPr>
          <a:xfrm>
            <a:off x="1028700" y="1493530"/>
            <a:ext cx="1623060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8000" noProof="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Fortalezas de Poniente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CF23C24-97F7-3369-3D99-BE0A07F82966}"/>
              </a:ext>
            </a:extLst>
          </p:cNvPr>
          <p:cNvSpPr/>
          <p:nvPr/>
        </p:nvSpPr>
        <p:spPr>
          <a:xfrm>
            <a:off x="188797" y="207435"/>
            <a:ext cx="3305842" cy="1642530"/>
          </a:xfrm>
          <a:custGeom>
            <a:avLst/>
            <a:gdLst/>
            <a:ahLst/>
            <a:cxnLst/>
            <a:rect l="l" t="t" r="r" b="b"/>
            <a:pathLst>
              <a:path w="3305842" h="1642530">
                <a:moveTo>
                  <a:pt x="0" y="0"/>
                </a:moveTo>
                <a:lnTo>
                  <a:pt x="3305842" y="0"/>
                </a:lnTo>
                <a:lnTo>
                  <a:pt x="3305842" y="1642530"/>
                </a:lnTo>
                <a:lnTo>
                  <a:pt x="0" y="1642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01265"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53642C3-AEBB-273A-A49E-1495F1DFD99D}"/>
              </a:ext>
            </a:extLst>
          </p:cNvPr>
          <p:cNvSpPr/>
          <p:nvPr/>
        </p:nvSpPr>
        <p:spPr>
          <a:xfrm>
            <a:off x="14793361" y="8428328"/>
            <a:ext cx="3305842" cy="1659944"/>
          </a:xfrm>
          <a:custGeom>
            <a:avLst/>
            <a:gdLst/>
            <a:ahLst/>
            <a:cxnLst/>
            <a:rect l="l" t="t" r="r" b="b"/>
            <a:pathLst>
              <a:path w="3305842" h="1659944">
                <a:moveTo>
                  <a:pt x="0" y="0"/>
                </a:moveTo>
                <a:lnTo>
                  <a:pt x="3305842" y="0"/>
                </a:lnTo>
                <a:lnTo>
                  <a:pt x="3305842" y="1659944"/>
                </a:lnTo>
                <a:lnTo>
                  <a:pt x="0" y="1659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99153"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EDA08632-7822-9646-A73F-54CA3149F00A}"/>
              </a:ext>
            </a:extLst>
          </p:cNvPr>
          <p:cNvSpPr txBox="1"/>
          <p:nvPr/>
        </p:nvSpPr>
        <p:spPr>
          <a:xfrm>
            <a:off x="381000" y="4635817"/>
            <a:ext cx="658258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2000" noProof="0" dirty="0">
                <a:latin typeface="League Spartan"/>
                <a:ea typeface="League Spartan"/>
                <a:cs typeface="League Spartan"/>
                <a:sym typeface="League Spartan"/>
              </a:rPr>
              <a:t>YACIMIENTO ARQUEOLOGICO VILLAVIEJA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201E09AF-9D11-D832-0A56-87CEE3D45EB3}"/>
              </a:ext>
            </a:extLst>
          </p:cNvPr>
          <p:cNvSpPr txBox="1"/>
          <p:nvPr/>
        </p:nvSpPr>
        <p:spPr>
          <a:xfrm>
            <a:off x="2771042" y="3361591"/>
            <a:ext cx="1274591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8000" noProof="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ALGARINEJO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64BAF1F8-978B-C6BE-D70B-11ECE8251733}"/>
              </a:ext>
            </a:extLst>
          </p:cNvPr>
          <p:cNvSpPr txBox="1"/>
          <p:nvPr/>
        </p:nvSpPr>
        <p:spPr>
          <a:xfrm>
            <a:off x="1028699" y="2746615"/>
            <a:ext cx="16230600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3200" dirty="0">
                <a:latin typeface="League Spartan"/>
                <a:ea typeface="League Spartan"/>
                <a:cs typeface="League Spartan"/>
                <a:sym typeface="League Spartan"/>
              </a:rPr>
              <a:t>CASTILLOS, YACIMIENTOS Y PATRIMONIO</a:t>
            </a:r>
            <a:endParaRPr lang="es-ES" sz="3200" noProof="0" dirty="0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C1BFBFCF-11B2-8A0A-E2D6-84FC09D95F46}"/>
              </a:ext>
            </a:extLst>
          </p:cNvPr>
          <p:cNvSpPr txBox="1"/>
          <p:nvPr/>
        </p:nvSpPr>
        <p:spPr>
          <a:xfrm>
            <a:off x="5486400" y="9486900"/>
            <a:ext cx="70866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2000" noProof="0" dirty="0">
                <a:latin typeface="League Spartan"/>
                <a:ea typeface="League Spartan"/>
                <a:cs typeface="League Spartan"/>
                <a:sym typeface="League Spartan"/>
              </a:rPr>
              <a:t>CASTILLO - TORRE ATALAYA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01751C91-D2AB-755C-10D4-E9E978752266}"/>
              </a:ext>
            </a:extLst>
          </p:cNvPr>
          <p:cNvSpPr txBox="1"/>
          <p:nvPr/>
        </p:nvSpPr>
        <p:spPr>
          <a:xfrm>
            <a:off x="11353570" y="4600865"/>
            <a:ext cx="70866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2000" noProof="0" dirty="0">
                <a:latin typeface="League Spartan"/>
                <a:ea typeface="League Spartan"/>
                <a:cs typeface="League Spartan"/>
                <a:sym typeface="League Spartan"/>
              </a:rPr>
              <a:t>CENTRO DE RECEPCIÓN DE VISITANTES</a:t>
            </a:r>
          </a:p>
        </p:txBody>
      </p:sp>
      <p:pic>
        <p:nvPicPr>
          <p:cNvPr id="11" name="Imagen 10" descr="Vista de una roca&#10;&#10;El contenido generado por IA puede ser incorrecto.">
            <a:extLst>
              <a:ext uri="{FF2B5EF4-FFF2-40B4-BE49-F238E27FC236}">
                <a16:creationId xmlns:a16="http://schemas.microsoft.com/office/drawing/2014/main" id="{E18DAAFE-8C2A-0712-E559-42FF6956B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92"/>
          <a:stretch>
            <a:fillRect/>
          </a:stretch>
        </p:blipFill>
        <p:spPr>
          <a:xfrm>
            <a:off x="762001" y="5098137"/>
            <a:ext cx="5638800" cy="3771900"/>
          </a:xfrm>
          <a:prstGeom prst="rect">
            <a:avLst/>
          </a:prstGeom>
        </p:spPr>
      </p:pic>
      <p:pic>
        <p:nvPicPr>
          <p:cNvPr id="14" name="Imagen 13" descr="Una torre de piedra&#10;&#10;El contenido generado por IA puede ser incorrecto.">
            <a:extLst>
              <a:ext uri="{FF2B5EF4-FFF2-40B4-BE49-F238E27FC236}">
                <a16:creationId xmlns:a16="http://schemas.microsoft.com/office/drawing/2014/main" id="{74AFA6FD-59AF-EE90-B8CE-02EFAB428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2" r="26663" b="4453"/>
          <a:stretch>
            <a:fillRect/>
          </a:stretch>
        </p:blipFill>
        <p:spPr>
          <a:xfrm>
            <a:off x="6780074" y="4553121"/>
            <a:ext cx="4602071" cy="4544854"/>
          </a:xfrm>
          <a:prstGeom prst="rect">
            <a:avLst/>
          </a:prstGeom>
        </p:spPr>
      </p:pic>
      <p:pic>
        <p:nvPicPr>
          <p:cNvPr id="18" name="Imagen 17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068FD0B1-056F-921A-794C-FB25BBFD1C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770" y="4969122"/>
            <a:ext cx="5682612" cy="319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85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69F9B0-2C96-89D3-C6F0-797B1A5B8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B1089B5-9C3D-5341-243A-A5BB81D48A4A}"/>
              </a:ext>
            </a:extLst>
          </p:cNvPr>
          <p:cNvGrpSpPr/>
          <p:nvPr/>
        </p:nvGrpSpPr>
        <p:grpSpPr>
          <a:xfrm>
            <a:off x="188797" y="207435"/>
            <a:ext cx="17910406" cy="9924601"/>
            <a:chOff x="0" y="0"/>
            <a:chExt cx="6435532" cy="356608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B425805-FDB2-99EC-D9C6-789C3DECF466}"/>
                </a:ext>
              </a:extLst>
            </p:cNvPr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DC3352D-0E1A-3392-3897-64CD42263075}"/>
                </a:ext>
              </a:extLst>
            </p:cNvPr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33544152-ADFE-68EB-955C-9730E6645158}"/>
              </a:ext>
            </a:extLst>
          </p:cNvPr>
          <p:cNvSpPr txBox="1"/>
          <p:nvPr/>
        </p:nvSpPr>
        <p:spPr>
          <a:xfrm>
            <a:off x="1028700" y="1493530"/>
            <a:ext cx="1623060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8000" noProof="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Fortalezas de Poniente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E9C2B54-5115-3571-9E9C-E7443D4A9E29}"/>
              </a:ext>
            </a:extLst>
          </p:cNvPr>
          <p:cNvSpPr/>
          <p:nvPr/>
        </p:nvSpPr>
        <p:spPr>
          <a:xfrm>
            <a:off x="188797" y="207435"/>
            <a:ext cx="3305842" cy="1642530"/>
          </a:xfrm>
          <a:custGeom>
            <a:avLst/>
            <a:gdLst/>
            <a:ahLst/>
            <a:cxnLst/>
            <a:rect l="l" t="t" r="r" b="b"/>
            <a:pathLst>
              <a:path w="3305842" h="1642530">
                <a:moveTo>
                  <a:pt x="0" y="0"/>
                </a:moveTo>
                <a:lnTo>
                  <a:pt x="3305842" y="0"/>
                </a:lnTo>
                <a:lnTo>
                  <a:pt x="3305842" y="1642530"/>
                </a:lnTo>
                <a:lnTo>
                  <a:pt x="0" y="1642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01265"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CBF8BCC-3368-11EF-5851-F8F90910E1C7}"/>
              </a:ext>
            </a:extLst>
          </p:cNvPr>
          <p:cNvSpPr/>
          <p:nvPr/>
        </p:nvSpPr>
        <p:spPr>
          <a:xfrm>
            <a:off x="14793361" y="8428328"/>
            <a:ext cx="3305842" cy="1659944"/>
          </a:xfrm>
          <a:custGeom>
            <a:avLst/>
            <a:gdLst/>
            <a:ahLst/>
            <a:cxnLst/>
            <a:rect l="l" t="t" r="r" b="b"/>
            <a:pathLst>
              <a:path w="3305842" h="1659944">
                <a:moveTo>
                  <a:pt x="0" y="0"/>
                </a:moveTo>
                <a:lnTo>
                  <a:pt x="3305842" y="0"/>
                </a:lnTo>
                <a:lnTo>
                  <a:pt x="3305842" y="1659944"/>
                </a:lnTo>
                <a:lnTo>
                  <a:pt x="0" y="1659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99153"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14294E93-2929-9A20-AF4A-92938BE08298}"/>
              </a:ext>
            </a:extLst>
          </p:cNvPr>
          <p:cNvSpPr txBox="1"/>
          <p:nvPr/>
        </p:nvSpPr>
        <p:spPr>
          <a:xfrm>
            <a:off x="2980512" y="4499058"/>
            <a:ext cx="658258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2000" noProof="0" dirty="0">
                <a:latin typeface="League Spartan"/>
                <a:ea typeface="League Spartan"/>
                <a:cs typeface="League Spartan"/>
                <a:sym typeface="League Spartan"/>
              </a:rPr>
              <a:t>CASTILLO DE ZAGRA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0696B534-D700-BBA6-3CC5-BDCC1935DC69}"/>
              </a:ext>
            </a:extLst>
          </p:cNvPr>
          <p:cNvSpPr txBox="1"/>
          <p:nvPr/>
        </p:nvSpPr>
        <p:spPr>
          <a:xfrm>
            <a:off x="2771042" y="3361591"/>
            <a:ext cx="1274591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800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ZAGRA</a:t>
            </a:r>
            <a:endParaRPr lang="es-ES" sz="8000" noProof="0" dirty="0">
              <a:solidFill>
                <a:srgbClr val="032859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EDB4AC49-D708-1488-8291-8D34CE85E066}"/>
              </a:ext>
            </a:extLst>
          </p:cNvPr>
          <p:cNvSpPr txBox="1"/>
          <p:nvPr/>
        </p:nvSpPr>
        <p:spPr>
          <a:xfrm>
            <a:off x="1181100" y="2923460"/>
            <a:ext cx="16230600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3200" dirty="0">
                <a:latin typeface="League Spartan"/>
                <a:ea typeface="League Spartan"/>
                <a:cs typeface="League Spartan"/>
                <a:sym typeface="League Spartan"/>
              </a:rPr>
              <a:t>CASTILLOS, YACIMIENTOS Y PATRIMONIO</a:t>
            </a:r>
            <a:endParaRPr lang="es-ES" sz="3200" noProof="0" dirty="0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10" name="Imagen 9" descr="Río rodeado de árboles&#10;&#10;El contenido generado por IA puede ser incorrecto.">
            <a:extLst>
              <a:ext uri="{FF2B5EF4-FFF2-40B4-BE49-F238E27FC236}">
                <a16:creationId xmlns:a16="http://schemas.microsoft.com/office/drawing/2014/main" id="{E1E5A859-823C-1BAA-7B80-8203F0598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846598"/>
            <a:ext cx="5734307" cy="4295195"/>
          </a:xfrm>
          <a:prstGeom prst="rect">
            <a:avLst/>
          </a:prstGeom>
        </p:spPr>
      </p:pic>
      <p:pic>
        <p:nvPicPr>
          <p:cNvPr id="13" name="Imagen 12" descr="Vista de una ciudad desde lo alto de una montaña&#10;&#10;El contenido generado por IA puede ser incorrecto.">
            <a:extLst>
              <a:ext uri="{FF2B5EF4-FFF2-40B4-BE49-F238E27FC236}">
                <a16:creationId xmlns:a16="http://schemas.microsoft.com/office/drawing/2014/main" id="{8D09792B-4F3E-FAC4-0234-CC05B180DF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5520171"/>
            <a:ext cx="5562600" cy="4171950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70CE3ADF-6D77-FF35-7CB9-A55968DDBDDD}"/>
              </a:ext>
            </a:extLst>
          </p:cNvPr>
          <p:cNvSpPr txBox="1"/>
          <p:nvPr/>
        </p:nvSpPr>
        <p:spPr>
          <a:xfrm>
            <a:off x="11353800" y="4440880"/>
            <a:ext cx="658258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2000" noProof="0" dirty="0">
                <a:latin typeface="League Spartan"/>
                <a:ea typeface="League Spartan"/>
                <a:cs typeface="League Spartan"/>
                <a:sym typeface="League Spartan"/>
              </a:rPr>
              <a:t>CONJUNTO ARQUEOLOGICO LA ATALAYUELA - PILAREJO</a:t>
            </a:r>
          </a:p>
        </p:txBody>
      </p:sp>
      <p:pic>
        <p:nvPicPr>
          <p:cNvPr id="20" name="Imagen 19" descr="Una montaña de roca&#10;&#10;El contenido generado por IA puede ser incorrecto.">
            <a:extLst>
              <a:ext uri="{FF2B5EF4-FFF2-40B4-BE49-F238E27FC236}">
                <a16:creationId xmlns:a16="http://schemas.microsoft.com/office/drawing/2014/main" id="{CC4BDBE2-B2DD-BDE5-C923-DDB3643B90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1452" y="5295901"/>
            <a:ext cx="5325304" cy="399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75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D3B6D3-0C62-F6D1-59D0-1CB79AAE0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8F3E279-B70A-F9C1-8BDF-2722FB517D1F}"/>
              </a:ext>
            </a:extLst>
          </p:cNvPr>
          <p:cNvGrpSpPr/>
          <p:nvPr/>
        </p:nvGrpSpPr>
        <p:grpSpPr>
          <a:xfrm>
            <a:off x="188797" y="207435"/>
            <a:ext cx="17910406" cy="9924601"/>
            <a:chOff x="0" y="0"/>
            <a:chExt cx="6435532" cy="356608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7003927-7B7E-B0A8-0E02-1C8AE85E9D3B}"/>
                </a:ext>
              </a:extLst>
            </p:cNvPr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C55DA0F-1223-254B-D44F-CF07EE1957B4}"/>
                </a:ext>
              </a:extLst>
            </p:cNvPr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CBBF9B7B-1573-FCDA-7B63-4B515FBAF04E}"/>
              </a:ext>
            </a:extLst>
          </p:cNvPr>
          <p:cNvSpPr txBox="1"/>
          <p:nvPr/>
        </p:nvSpPr>
        <p:spPr>
          <a:xfrm>
            <a:off x="1028700" y="1493530"/>
            <a:ext cx="1623060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8000" noProof="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Fortalezas de Poniente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BEB81F1-2FB5-7793-5127-AAC99850ACCC}"/>
              </a:ext>
            </a:extLst>
          </p:cNvPr>
          <p:cNvSpPr/>
          <p:nvPr/>
        </p:nvSpPr>
        <p:spPr>
          <a:xfrm>
            <a:off x="188797" y="207435"/>
            <a:ext cx="3305842" cy="1642530"/>
          </a:xfrm>
          <a:custGeom>
            <a:avLst/>
            <a:gdLst/>
            <a:ahLst/>
            <a:cxnLst/>
            <a:rect l="l" t="t" r="r" b="b"/>
            <a:pathLst>
              <a:path w="3305842" h="1642530">
                <a:moveTo>
                  <a:pt x="0" y="0"/>
                </a:moveTo>
                <a:lnTo>
                  <a:pt x="3305842" y="0"/>
                </a:lnTo>
                <a:lnTo>
                  <a:pt x="3305842" y="1642530"/>
                </a:lnTo>
                <a:lnTo>
                  <a:pt x="0" y="1642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01265"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4FC0EC4-1A83-3CF4-BD72-492978E496C4}"/>
              </a:ext>
            </a:extLst>
          </p:cNvPr>
          <p:cNvSpPr/>
          <p:nvPr/>
        </p:nvSpPr>
        <p:spPr>
          <a:xfrm>
            <a:off x="14793361" y="8428328"/>
            <a:ext cx="3305842" cy="1659944"/>
          </a:xfrm>
          <a:custGeom>
            <a:avLst/>
            <a:gdLst/>
            <a:ahLst/>
            <a:cxnLst/>
            <a:rect l="l" t="t" r="r" b="b"/>
            <a:pathLst>
              <a:path w="3305842" h="1659944">
                <a:moveTo>
                  <a:pt x="0" y="0"/>
                </a:moveTo>
                <a:lnTo>
                  <a:pt x="3305842" y="0"/>
                </a:lnTo>
                <a:lnTo>
                  <a:pt x="3305842" y="1659944"/>
                </a:lnTo>
                <a:lnTo>
                  <a:pt x="0" y="1659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99153"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025FA638-3FFF-FDF9-5D8C-779F9E18572A}"/>
              </a:ext>
            </a:extLst>
          </p:cNvPr>
          <p:cNvSpPr txBox="1"/>
          <p:nvPr/>
        </p:nvSpPr>
        <p:spPr>
          <a:xfrm>
            <a:off x="217371" y="4362899"/>
            <a:ext cx="658258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2000" noProof="0" dirty="0">
                <a:latin typeface="League Spartan"/>
                <a:ea typeface="League Spartan"/>
                <a:cs typeface="League Spartan"/>
                <a:sym typeface="League Spartan"/>
              </a:rPr>
              <a:t>CASTILLO D</a:t>
            </a:r>
            <a:r>
              <a:rPr lang="es-ES" sz="2000" dirty="0">
                <a:latin typeface="League Spartan"/>
                <a:ea typeface="League Spartan"/>
                <a:cs typeface="League Spartan"/>
                <a:sym typeface="League Spartan"/>
              </a:rPr>
              <a:t>E MONTEFRIO</a:t>
            </a:r>
            <a:endParaRPr lang="es-ES" sz="2000" noProof="0" dirty="0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28A52EB3-6B37-7E2B-7F27-58913D0A45BD}"/>
              </a:ext>
            </a:extLst>
          </p:cNvPr>
          <p:cNvSpPr txBox="1"/>
          <p:nvPr/>
        </p:nvSpPr>
        <p:spPr>
          <a:xfrm>
            <a:off x="2771042" y="3361591"/>
            <a:ext cx="1274591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8000" noProof="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MONTEFRÍO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0ACA4027-D37F-6FB3-3C62-C818E0CCA5FE}"/>
              </a:ext>
            </a:extLst>
          </p:cNvPr>
          <p:cNvSpPr txBox="1"/>
          <p:nvPr/>
        </p:nvSpPr>
        <p:spPr>
          <a:xfrm>
            <a:off x="1219200" y="2628900"/>
            <a:ext cx="16230600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3200" dirty="0">
                <a:latin typeface="League Spartan"/>
                <a:ea typeface="League Spartan"/>
                <a:cs typeface="League Spartan"/>
                <a:sym typeface="League Spartan"/>
              </a:rPr>
              <a:t>CASTILLOS, YACIMIENTOS Y PATRIMONIO</a:t>
            </a:r>
            <a:endParaRPr lang="es-ES" sz="3200" noProof="0" dirty="0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108852D4-0547-AF1A-9B43-504968022FF4}"/>
              </a:ext>
            </a:extLst>
          </p:cNvPr>
          <p:cNvSpPr txBox="1"/>
          <p:nvPr/>
        </p:nvSpPr>
        <p:spPr>
          <a:xfrm>
            <a:off x="11658600" y="3956905"/>
            <a:ext cx="705019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2400" dirty="0">
                <a:latin typeface="League Spartan"/>
                <a:ea typeface="League Spartan"/>
                <a:cs typeface="League Spartan"/>
                <a:sym typeface="League Spartan"/>
              </a:rPr>
              <a:t>MIRADOR NATIONAL GEOGRAPHIC</a:t>
            </a:r>
            <a:endParaRPr lang="es-ES" sz="2400" noProof="0" dirty="0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11" name="Imagen 10" descr="Vista de una ciudad&#10;&#10;El contenido generado por IA puede ser incorrecto.">
            <a:extLst>
              <a:ext uri="{FF2B5EF4-FFF2-40B4-BE49-F238E27FC236}">
                <a16:creationId xmlns:a16="http://schemas.microsoft.com/office/drawing/2014/main" id="{F7A59199-1115-FA4A-C5EF-6D5A43B970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5" y="4951560"/>
            <a:ext cx="6243547" cy="4682660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8A79DF8E-8790-5E52-58A3-5EFBE42EAB32}"/>
              </a:ext>
            </a:extLst>
          </p:cNvPr>
          <p:cNvSpPr txBox="1"/>
          <p:nvPr/>
        </p:nvSpPr>
        <p:spPr>
          <a:xfrm>
            <a:off x="6208588" y="9575350"/>
            <a:ext cx="658258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2000" dirty="0">
                <a:latin typeface="League Spartan"/>
                <a:ea typeface="League Spartan"/>
                <a:cs typeface="League Spartan"/>
                <a:sym typeface="League Spartan"/>
              </a:rPr>
              <a:t>PEÑA DE LOS GITANOS</a:t>
            </a:r>
            <a:endParaRPr lang="es-ES" sz="2000" noProof="0" dirty="0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18" name="Imagen 17" descr="Hidrante junto a una roca&#10;&#10;El contenido generado por IA puede ser incorrecto.">
            <a:extLst>
              <a:ext uri="{FF2B5EF4-FFF2-40B4-BE49-F238E27FC236}">
                <a16:creationId xmlns:a16="http://schemas.microsoft.com/office/drawing/2014/main" id="{8777BB0C-40A5-6366-26E4-00D7772DDB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6" b="10000"/>
          <a:stretch>
            <a:fillRect/>
          </a:stretch>
        </p:blipFill>
        <p:spPr>
          <a:xfrm>
            <a:off x="6675824" y="4615756"/>
            <a:ext cx="5865530" cy="4747167"/>
          </a:xfrm>
          <a:prstGeom prst="rect">
            <a:avLst/>
          </a:prstGeom>
        </p:spPr>
      </p:pic>
      <p:pic>
        <p:nvPicPr>
          <p:cNvPr id="23" name="Imagen 22" descr="Un letrero de color blanco&#10;&#10;El contenido generado por IA puede ser incorrecto.">
            <a:extLst>
              <a:ext uri="{FF2B5EF4-FFF2-40B4-BE49-F238E27FC236}">
                <a16:creationId xmlns:a16="http://schemas.microsoft.com/office/drawing/2014/main" id="{14EEFC9E-194B-71E8-E563-B00A1EC05A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4236" y="4394691"/>
            <a:ext cx="5152084" cy="515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60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A0B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A44215-2D06-2642-6F92-3F2098BE8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95BB9D6-1F0B-AE28-076D-DE67639D1B00}"/>
              </a:ext>
            </a:extLst>
          </p:cNvPr>
          <p:cNvGrpSpPr/>
          <p:nvPr/>
        </p:nvGrpSpPr>
        <p:grpSpPr>
          <a:xfrm>
            <a:off x="188797" y="207435"/>
            <a:ext cx="17910406" cy="9924601"/>
            <a:chOff x="0" y="0"/>
            <a:chExt cx="6435532" cy="356608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DDB39AC-9E78-436E-2B4F-9862357DE90A}"/>
                </a:ext>
              </a:extLst>
            </p:cNvPr>
            <p:cNvSpPr/>
            <p:nvPr/>
          </p:nvSpPr>
          <p:spPr>
            <a:xfrm>
              <a:off x="0" y="0"/>
              <a:ext cx="6435532" cy="3566088"/>
            </a:xfrm>
            <a:custGeom>
              <a:avLst/>
              <a:gdLst/>
              <a:ahLst/>
              <a:cxnLst/>
              <a:rect l="l" t="t" r="r" b="b"/>
              <a:pathLst>
                <a:path w="6435532" h="3566088">
                  <a:moveTo>
                    <a:pt x="0" y="0"/>
                  </a:moveTo>
                  <a:lnTo>
                    <a:pt x="6435532" y="0"/>
                  </a:lnTo>
                  <a:lnTo>
                    <a:pt x="6435532" y="3566088"/>
                  </a:lnTo>
                  <a:lnTo>
                    <a:pt x="0" y="3566088"/>
                  </a:lnTo>
                  <a:close/>
                </a:path>
              </a:pathLst>
            </a:custGeom>
            <a:solidFill>
              <a:srgbClr val="F0F1F0"/>
            </a:solidFill>
            <a:ln w="47625" cap="sq">
              <a:solidFill>
                <a:srgbClr val="6DE17B"/>
              </a:solidFill>
              <a:prstDash val="solid"/>
              <a:miter/>
            </a:ln>
          </p:spPr>
          <p:txBody>
            <a:bodyPr/>
            <a:lstStyle/>
            <a:p>
              <a:endParaRPr lang="es-ES" noProof="0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3196433-E835-50BA-ADAB-FC4222811246}"/>
                </a:ext>
              </a:extLst>
            </p:cNvPr>
            <p:cNvSpPr txBox="1"/>
            <p:nvPr/>
          </p:nvSpPr>
          <p:spPr>
            <a:xfrm>
              <a:off x="0" y="-28575"/>
              <a:ext cx="6435532" cy="3594663"/>
            </a:xfrm>
            <a:prstGeom prst="rect">
              <a:avLst/>
            </a:prstGeom>
          </p:spPr>
          <p:txBody>
            <a:bodyPr lIns="50667" tIns="50667" rIns="50667" bIns="50667" rtlCol="0" anchor="ctr"/>
            <a:lstStyle/>
            <a:p>
              <a:pPr algn="ctr">
                <a:lnSpc>
                  <a:spcPts val="1954"/>
                </a:lnSpc>
                <a:spcBef>
                  <a:spcPct val="0"/>
                </a:spcBef>
              </a:pPr>
              <a:endParaRPr lang="es-ES" noProof="0" dirty="0"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9CEC5AE6-F10E-ADE6-2D75-9FA40E75F0A7}"/>
              </a:ext>
            </a:extLst>
          </p:cNvPr>
          <p:cNvSpPr txBox="1"/>
          <p:nvPr/>
        </p:nvSpPr>
        <p:spPr>
          <a:xfrm>
            <a:off x="1028700" y="1493530"/>
            <a:ext cx="16230600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8000" noProof="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Fortalezas de Poniente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1BE4DBC-B3FC-9407-1E52-1B42DC0A815C}"/>
              </a:ext>
            </a:extLst>
          </p:cNvPr>
          <p:cNvSpPr/>
          <p:nvPr/>
        </p:nvSpPr>
        <p:spPr>
          <a:xfrm>
            <a:off x="188797" y="207435"/>
            <a:ext cx="3305842" cy="1642530"/>
          </a:xfrm>
          <a:custGeom>
            <a:avLst/>
            <a:gdLst/>
            <a:ahLst/>
            <a:cxnLst/>
            <a:rect l="l" t="t" r="r" b="b"/>
            <a:pathLst>
              <a:path w="3305842" h="1642530">
                <a:moveTo>
                  <a:pt x="0" y="0"/>
                </a:moveTo>
                <a:lnTo>
                  <a:pt x="3305842" y="0"/>
                </a:lnTo>
                <a:lnTo>
                  <a:pt x="3305842" y="1642530"/>
                </a:lnTo>
                <a:lnTo>
                  <a:pt x="0" y="1642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01265"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F6FE25F-9E6F-6A7E-EABD-F9F74EBD8E82}"/>
              </a:ext>
            </a:extLst>
          </p:cNvPr>
          <p:cNvSpPr/>
          <p:nvPr/>
        </p:nvSpPr>
        <p:spPr>
          <a:xfrm>
            <a:off x="14793361" y="8428328"/>
            <a:ext cx="3305842" cy="1659944"/>
          </a:xfrm>
          <a:custGeom>
            <a:avLst/>
            <a:gdLst/>
            <a:ahLst/>
            <a:cxnLst/>
            <a:rect l="l" t="t" r="r" b="b"/>
            <a:pathLst>
              <a:path w="3305842" h="1659944">
                <a:moveTo>
                  <a:pt x="0" y="0"/>
                </a:moveTo>
                <a:lnTo>
                  <a:pt x="3305842" y="0"/>
                </a:lnTo>
                <a:lnTo>
                  <a:pt x="3305842" y="1659944"/>
                </a:lnTo>
                <a:lnTo>
                  <a:pt x="0" y="1659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99153"/>
            </a:stretch>
          </a:blipFill>
        </p:spPr>
        <p:txBody>
          <a:bodyPr/>
          <a:lstStyle/>
          <a:p>
            <a:endParaRPr lang="es-ES" noProof="0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A56268A2-1703-3798-F4AA-270EAF3D6DF7}"/>
              </a:ext>
            </a:extLst>
          </p:cNvPr>
          <p:cNvSpPr txBox="1"/>
          <p:nvPr/>
        </p:nvSpPr>
        <p:spPr>
          <a:xfrm>
            <a:off x="217371" y="4362899"/>
            <a:ext cx="658258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2000" noProof="0" dirty="0">
                <a:latin typeface="League Spartan"/>
                <a:ea typeface="League Spartan"/>
                <a:cs typeface="League Spartan"/>
                <a:sym typeface="League Spartan"/>
              </a:rPr>
              <a:t>CASTILLO D</a:t>
            </a:r>
            <a:r>
              <a:rPr lang="es-ES" sz="2000" dirty="0">
                <a:latin typeface="League Spartan"/>
                <a:ea typeface="League Spartan"/>
                <a:cs typeface="League Spartan"/>
                <a:sym typeface="League Spartan"/>
              </a:rPr>
              <a:t>E ÍLLORA</a:t>
            </a:r>
            <a:endParaRPr lang="es-ES" sz="2000" noProof="0" dirty="0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45044FA5-FB83-8F43-C6ED-2898FD67DA64}"/>
              </a:ext>
            </a:extLst>
          </p:cNvPr>
          <p:cNvSpPr txBox="1"/>
          <p:nvPr/>
        </p:nvSpPr>
        <p:spPr>
          <a:xfrm>
            <a:off x="2771042" y="3783055"/>
            <a:ext cx="1274591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8000" dirty="0">
                <a:solidFill>
                  <a:srgbClr val="03285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ÍLLORA</a:t>
            </a:r>
            <a:endParaRPr lang="es-ES" sz="8000" noProof="0" dirty="0">
              <a:solidFill>
                <a:srgbClr val="032859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B5724326-63CD-A78C-FBF3-8C161731979A}"/>
              </a:ext>
            </a:extLst>
          </p:cNvPr>
          <p:cNvSpPr txBox="1"/>
          <p:nvPr/>
        </p:nvSpPr>
        <p:spPr>
          <a:xfrm>
            <a:off x="1181100" y="2923460"/>
            <a:ext cx="16230600" cy="49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3200" dirty="0">
                <a:latin typeface="League Spartan"/>
                <a:ea typeface="League Spartan"/>
                <a:cs typeface="League Spartan"/>
                <a:sym typeface="League Spartan"/>
              </a:rPr>
              <a:t>CASTILLOS, YACIMIENTOS Y PATRIMONIO</a:t>
            </a:r>
            <a:endParaRPr lang="es-ES" sz="3200" noProof="0" dirty="0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6CFFAEAE-1C18-98C7-1B71-28F918CD61EF}"/>
              </a:ext>
            </a:extLst>
          </p:cNvPr>
          <p:cNvSpPr txBox="1"/>
          <p:nvPr/>
        </p:nvSpPr>
        <p:spPr>
          <a:xfrm>
            <a:off x="11795183" y="3842423"/>
            <a:ext cx="705019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2400" dirty="0">
                <a:latin typeface="League Spartan"/>
                <a:ea typeface="League Spartan"/>
                <a:cs typeface="League Spartan"/>
                <a:sym typeface="League Spartan"/>
              </a:rPr>
              <a:t>TORRE ATALAYA</a:t>
            </a:r>
            <a:endParaRPr lang="es-ES" sz="2400" noProof="0" dirty="0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615D6FC2-F7E9-0D18-C414-EB52CE9A8E90}"/>
              </a:ext>
            </a:extLst>
          </p:cNvPr>
          <p:cNvSpPr txBox="1"/>
          <p:nvPr/>
        </p:nvSpPr>
        <p:spPr>
          <a:xfrm>
            <a:off x="6208588" y="9575350"/>
            <a:ext cx="658258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s-ES" sz="2000" noProof="0" dirty="0">
                <a:latin typeface="League Spartan"/>
                <a:ea typeface="League Spartan"/>
                <a:cs typeface="League Spartan"/>
                <a:sym typeface="League Spartan"/>
              </a:rPr>
              <a:t>CONJUNTO ARQUEOLOGICO LA LOMA</a:t>
            </a:r>
          </a:p>
        </p:txBody>
      </p:sp>
      <p:pic>
        <p:nvPicPr>
          <p:cNvPr id="10" name="Imagen 9" descr="Un dibujo de una montaña&#10;&#10;El contenido generado por IA puede ser incorrecto.">
            <a:extLst>
              <a:ext uri="{FF2B5EF4-FFF2-40B4-BE49-F238E27FC236}">
                <a16:creationId xmlns:a16="http://schemas.microsoft.com/office/drawing/2014/main" id="{25AC9BC0-62F9-E7A3-0AAB-59C0CF6C2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0" r="6567"/>
          <a:stretch>
            <a:fillRect/>
          </a:stretch>
        </p:blipFill>
        <p:spPr>
          <a:xfrm>
            <a:off x="437207" y="4883103"/>
            <a:ext cx="5865531" cy="4747167"/>
          </a:xfrm>
          <a:prstGeom prst="rect">
            <a:avLst/>
          </a:prstGeom>
        </p:spPr>
      </p:pic>
      <p:pic>
        <p:nvPicPr>
          <p:cNvPr id="14" name="Imagen 13" descr="Imagen que contiene exterior, agua, pequeño, parado&#10;&#10;El contenido generado por IA puede ser incorrecto.">
            <a:extLst>
              <a:ext uri="{FF2B5EF4-FFF2-40B4-BE49-F238E27FC236}">
                <a16:creationId xmlns:a16="http://schemas.microsoft.com/office/drawing/2014/main" id="{F6016ACD-F682-5577-76CE-3717E45E2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129" y="5216988"/>
            <a:ext cx="5244047" cy="3933035"/>
          </a:xfrm>
          <a:prstGeom prst="rect">
            <a:avLst/>
          </a:prstGeom>
        </p:spPr>
      </p:pic>
      <p:pic>
        <p:nvPicPr>
          <p:cNvPr id="20" name="Imagen 19" descr="Una roca en el campo&#10;&#10;El contenido generado por IA puede ser incorrecto.">
            <a:extLst>
              <a:ext uri="{FF2B5EF4-FFF2-40B4-BE49-F238E27FC236}">
                <a16:creationId xmlns:a16="http://schemas.microsoft.com/office/drawing/2014/main" id="{7CF1A3AC-B495-B204-50DD-8AC41B4935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2"/>
          <a:stretch>
            <a:fillRect/>
          </a:stretch>
        </p:blipFill>
        <p:spPr>
          <a:xfrm>
            <a:off x="12703934" y="4670676"/>
            <a:ext cx="5405875" cy="347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08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889</Words>
  <Application>Microsoft Office PowerPoint</Application>
  <PresentationFormat>Personalizado</PresentationFormat>
  <Paragraphs>121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 Jornada Provincial de Agendas Urbanas y Rurales</dc:title>
  <dc:creator>Miguel Liñán</dc:creator>
  <cp:lastModifiedBy>Miguel Liñán Atero</cp:lastModifiedBy>
  <cp:revision>6</cp:revision>
  <dcterms:created xsi:type="dcterms:W3CDTF">2006-08-16T00:00:00Z</dcterms:created>
  <dcterms:modified xsi:type="dcterms:W3CDTF">2025-11-26T12:33:57Z</dcterms:modified>
  <dc:identifier>DAG3J2_yuyk</dc:identifier>
</cp:coreProperties>
</file>