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3" r:id="rId5"/>
    <p:sldId id="260" r:id="rId6"/>
    <p:sldId id="259" r:id="rId7"/>
    <p:sldId id="258" r:id="rId8"/>
    <p:sldId id="261" r:id="rId9"/>
    <p:sldId id="264" r:id="rId10"/>
    <p:sldId id="266" r:id="rId11"/>
    <p:sldId id="262" r:id="rId12"/>
  </p:sldIdLst>
  <p:sldSz cx="18288000" cy="10287000"/>
  <p:notesSz cx="6858000" cy="9144000"/>
  <p:embeddedFontLst>
    <p:embeddedFont>
      <p:font typeface="Arial Nova Light" panose="020B0304020202020204" pitchFamily="34" charset="0"/>
      <p:regular r:id="rId14"/>
      <p:italic r:id="rId15"/>
    </p:embeddedFont>
    <p:embeddedFont>
      <p:font typeface="League Spartan" panose="020B0604020202020204" charset="0"/>
      <p:regular r:id="rId16"/>
    </p:embeddedFont>
    <p:embeddedFont>
      <p:font typeface="Open Sans 2" panose="020B0604020202020204" charset="0"/>
      <p:regular r:id="rId17"/>
    </p:embeddedFont>
    <p:embeddedFont>
      <p:font typeface="Open Sans 2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  <a:srgbClr val="032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165" autoAdjust="0"/>
  </p:normalViewPr>
  <p:slideViewPr>
    <p:cSldViewPr>
      <p:cViewPr>
        <p:scale>
          <a:sx n="40" d="100"/>
          <a:sy n="40" d="100"/>
        </p:scale>
        <p:origin x="1522" y="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48594-A9F6-47D7-BAD1-6BDE2F9CE052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1FEB-024B-4735-A7B7-F01274992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46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71FEB-024B-4735-A7B7-F012749929D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16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6980A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5349" y="1221296"/>
            <a:ext cx="11036006" cy="8489034"/>
          </a:xfrm>
          <a:custGeom>
            <a:avLst/>
            <a:gdLst/>
            <a:ahLst/>
            <a:cxnLst/>
            <a:rect l="l" t="t" r="r" b="b"/>
            <a:pathLst>
              <a:path w="11036006" h="8489034">
                <a:moveTo>
                  <a:pt x="0" y="0"/>
                </a:moveTo>
                <a:lnTo>
                  <a:pt x="11036005" y="0"/>
                </a:lnTo>
                <a:lnTo>
                  <a:pt x="11036005" y="8489034"/>
                </a:lnTo>
                <a:lnTo>
                  <a:pt x="0" y="8489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94" b="-21524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92A0B4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9564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09993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AutoShape 18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F0F1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3723751" y="1967343"/>
            <a:ext cx="1283939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27852" y="4945871"/>
            <a:ext cx="5035257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Calahorra </a:t>
            </a:r>
            <a:r>
              <a:rPr lang="en-US" sz="249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26 de </a:t>
            </a:r>
            <a:r>
              <a:rPr lang="en-US" sz="1800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noviembre</a:t>
            </a:r>
            <a:r>
              <a:rPr lang="en-US" sz="18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D5293BD-5A0F-4F84-0F06-5B106280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96" y="0"/>
            <a:ext cx="726820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92A0B4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58045" y="229160"/>
            <a:ext cx="11661165" cy="9373701"/>
          </a:xfrm>
          <a:custGeom>
            <a:avLst/>
            <a:gdLst/>
            <a:ahLst/>
            <a:cxnLst/>
            <a:rect l="l" t="t" r="r" b="b"/>
            <a:pathLst>
              <a:path w="11661165" h="9373701">
                <a:moveTo>
                  <a:pt x="0" y="0"/>
                </a:moveTo>
                <a:lnTo>
                  <a:pt x="11661164" y="0"/>
                </a:lnTo>
                <a:lnTo>
                  <a:pt x="11661164" y="9373702"/>
                </a:lnTo>
                <a:lnTo>
                  <a:pt x="0" y="9373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1276" r="-1498" b="-2657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AutoShape 12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0328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Box 13"/>
          <p:cNvSpPr txBox="1"/>
          <p:nvPr/>
        </p:nvSpPr>
        <p:spPr>
          <a:xfrm>
            <a:off x="3137053" y="1967343"/>
            <a:ext cx="1342609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7852" y="4945871"/>
            <a:ext cx="5035257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Calahorra </a:t>
            </a:r>
            <a:r>
              <a:rPr lang="en-US" sz="24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26 de </a:t>
            </a:r>
            <a:r>
              <a:rPr lang="en-US" sz="18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noviembre</a:t>
            </a:r>
            <a:r>
              <a:rPr lang="en-US" sz="18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2025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9564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09993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520" y="298039"/>
            <a:ext cx="17910406" cy="9924601"/>
            <a:chOff x="0" y="0"/>
            <a:chExt cx="6435532" cy="35660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grpFill/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  <a:grpFill/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47473" y="1104620"/>
            <a:ext cx="16192500" cy="1029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73224" y="5835010"/>
            <a:ext cx="3740998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endParaRPr lang="en-US" sz="1900" dirty="0">
              <a:solidFill>
                <a:srgbClr val="03285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304969" y="5835010"/>
            <a:ext cx="3740998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endParaRPr lang="en-US" sz="1900" dirty="0">
              <a:solidFill>
                <a:srgbClr val="03285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21" name="Freeform 21"/>
          <p:cNvSpPr/>
          <p:nvPr/>
        </p:nvSpPr>
        <p:spPr>
          <a:xfrm flipH="1">
            <a:off x="0" y="8650166"/>
            <a:ext cx="3273669" cy="3273669"/>
          </a:xfrm>
          <a:custGeom>
            <a:avLst/>
            <a:gdLst/>
            <a:ahLst/>
            <a:cxnLst/>
            <a:rect l="l" t="t" r="r" b="b"/>
            <a:pathLst>
              <a:path w="3273669" h="3273669">
                <a:moveTo>
                  <a:pt x="3273669" y="0"/>
                </a:moveTo>
                <a:lnTo>
                  <a:pt x="0" y="0"/>
                </a:lnTo>
                <a:lnTo>
                  <a:pt x="0" y="3273668"/>
                </a:lnTo>
                <a:lnTo>
                  <a:pt x="3273669" y="3273668"/>
                </a:lnTo>
                <a:lnTo>
                  <a:pt x="32736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 flipH="1">
            <a:off x="14604573" y="-1841714"/>
            <a:ext cx="3683427" cy="3683427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A35399B-BC7C-46D6-AB9E-86A18F73A26A}"/>
              </a:ext>
            </a:extLst>
          </p:cNvPr>
          <p:cNvSpPr txBox="1"/>
          <p:nvPr/>
        </p:nvSpPr>
        <p:spPr>
          <a:xfrm>
            <a:off x="1828800" y="5835010"/>
            <a:ext cx="4472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3600" b="0" i="0" u="none" strike="noStrike" baseline="0" dirty="0">
                <a:solidFill>
                  <a:srgbClr val="DC5E00"/>
                </a:solidFill>
                <a:latin typeface="Courier New" panose="02070309020205020404" pitchFamily="49" charset="0"/>
              </a:rPr>
              <a:t>	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E24AD88-6E78-4117-92B9-E5846DC71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95661"/>
            <a:ext cx="13662212" cy="4824391"/>
          </a:xfrm>
          <a:prstGeom prst="rect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4A053F-4F69-436B-1F13-99C30AD10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" y="0"/>
            <a:ext cx="18295034" cy="10287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AC2AE17-8116-B175-7EB6-050FAE608F55}"/>
              </a:ext>
            </a:extLst>
          </p:cNvPr>
          <p:cNvSpPr/>
          <p:nvPr/>
        </p:nvSpPr>
        <p:spPr>
          <a:xfrm>
            <a:off x="4038600" y="5497259"/>
            <a:ext cx="10287000" cy="2514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DC88CB-4834-493C-9953-25ECAB9A2381}"/>
              </a:ext>
            </a:extLst>
          </p:cNvPr>
          <p:cNvSpPr txBox="1"/>
          <p:nvPr/>
        </p:nvSpPr>
        <p:spPr>
          <a:xfrm>
            <a:off x="4272476" y="5720429"/>
            <a:ext cx="10668000" cy="206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C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ESTRATEGIA TERRITORIAL INTEGRADA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Territorios Sostenibles y Responsables 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DC5E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Marquesado del Zenete	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DC5E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5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CF99D2-9836-D200-4F54-5FCD19DC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99" y="-2251243"/>
            <a:ext cx="18456499" cy="126558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0A910E9-5FEC-4422-C90A-76BC5280F164}"/>
              </a:ext>
            </a:extLst>
          </p:cNvPr>
          <p:cNvSpPr/>
          <p:nvPr/>
        </p:nvSpPr>
        <p:spPr>
          <a:xfrm>
            <a:off x="5638800" y="601662"/>
            <a:ext cx="6553200" cy="17224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260E9CDD-F844-47A1-A3B4-1FAEE5BE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1177758"/>
            <a:ext cx="6400800" cy="830262"/>
          </a:xfrm>
        </p:spPr>
        <p:txBody>
          <a:bodyPr>
            <a:normAutofit fontScale="90000"/>
          </a:bodyPr>
          <a:lstStyle/>
          <a:p>
            <a:r>
              <a:rPr lang="es-ES" sz="8900" dirty="0">
                <a:solidFill>
                  <a:srgbClr val="032859"/>
                </a:solidFill>
                <a:latin typeface="League Spartan" panose="020B0604020202020204" charset="0"/>
              </a:rPr>
              <a:t>MARCO</a:t>
            </a:r>
            <a:r>
              <a:rPr lang="es-ES" sz="6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7A38D5-C59B-AC01-3E71-276CAED3DEFF}"/>
              </a:ext>
            </a:extLst>
          </p:cNvPr>
          <p:cNvSpPr/>
          <p:nvPr/>
        </p:nvSpPr>
        <p:spPr>
          <a:xfrm>
            <a:off x="1283594" y="4076700"/>
            <a:ext cx="15163800" cy="35052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B8807294-B8E5-455B-A757-344D087B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000500"/>
            <a:ext cx="15163800" cy="46482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AGENDA URBANA DEL MARQUESADO DEL ZENETE.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5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Se encuadra en el programa 15422 Agenda urbana 2030 para el desarrollo sostenible, que la Diputación de Granada, a través de la Delegación de Empleo y Desarrollo Sostenible.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s-ES" dirty="0"/>
          </a:p>
          <a:p>
            <a:endParaRPr lang="es-ES" sz="14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414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515973" y="1333500"/>
            <a:ext cx="885555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OBJETIVOS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7B2E64-FC8D-45CF-8842-B7F04BA65771}"/>
              </a:ext>
            </a:extLst>
          </p:cNvPr>
          <p:cNvSpPr txBox="1"/>
          <p:nvPr/>
        </p:nvSpPr>
        <p:spPr>
          <a:xfrm>
            <a:off x="4419600" y="4281726"/>
            <a:ext cx="9296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s-ES" sz="600" b="0" i="0" u="none" strike="noStrike" baseline="0" dirty="0">
                <a:latin typeface="Times New Roman" panose="02020603050405020304" pitchFamily="18" charset="0"/>
              </a:rPr>
              <a:t>7</a:t>
            </a: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6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s-ES" sz="600" b="0" i="0" u="none" strike="noStrike" baseline="0" dirty="0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2F0FFE2-3518-4CC6-9CE0-7A2AFD3C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2" y="3173613"/>
            <a:ext cx="8598741" cy="54808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3CC18F9-FB43-4C70-838F-E52887CC8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511" y="3145172"/>
            <a:ext cx="9108691" cy="5476204"/>
          </a:xfrm>
          <a:prstGeom prst="rect">
            <a:avLst/>
          </a:prstGeom>
        </p:spPr>
      </p:pic>
      <p:sp>
        <p:nvSpPr>
          <p:cNvPr id="2" name="Freeform 31">
            <a:extLst>
              <a:ext uri="{FF2B5EF4-FFF2-40B4-BE49-F238E27FC236}">
                <a16:creationId xmlns:a16="http://schemas.microsoft.com/office/drawing/2014/main" id="{589CAB2E-3F22-A179-F1C2-87DC334A68C8}"/>
              </a:ext>
            </a:extLst>
          </p:cNvPr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038" y="211679"/>
            <a:ext cx="17910406" cy="9924601"/>
            <a:chOff x="0" y="0"/>
            <a:chExt cx="6435532" cy="35660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grpFill/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  <a:grpFill/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39530"/>
              </p:ext>
            </p:extLst>
          </p:nvPr>
        </p:nvGraphicFramePr>
        <p:xfrm>
          <a:off x="609600" y="3390900"/>
          <a:ext cx="17068800" cy="6400800"/>
        </p:xfrm>
        <a:graphic>
          <a:graphicData uri="http://schemas.openxmlformats.org/drawingml/2006/table">
            <a:tbl>
              <a:tblPr/>
              <a:tblGrid>
                <a:gridCol w="50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9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85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84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32859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Área</a:t>
                      </a:r>
                      <a:r>
                        <a:rPr lang="en-US" sz="1999" b="1" dirty="0">
                          <a:solidFill>
                            <a:srgbClr val="032859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 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32859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Área</a:t>
                      </a:r>
                      <a:r>
                        <a:rPr lang="en-US" sz="1999" b="1" dirty="0">
                          <a:solidFill>
                            <a:srgbClr val="032859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 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32859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Área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32859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Área</a:t>
                      </a:r>
                      <a:r>
                        <a:rPr lang="en-US" sz="1999" b="1" dirty="0">
                          <a:solidFill>
                            <a:srgbClr val="032859"/>
                          </a:solidFill>
                          <a:latin typeface="Open Sans 2 Bold"/>
                          <a:ea typeface="Open Sans 2 Bold"/>
                          <a:cs typeface="Open Sans 2 Bold"/>
                          <a:sym typeface="Open Sans 2 Bold"/>
                        </a:rPr>
                        <a:t> 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2368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Mancomunidad de Municipios  Marquesado del </a:t>
                      </a:r>
                      <a:r>
                        <a:rPr lang="es-ES" sz="2200" b="0" i="0" u="none" strike="noStrike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Zenete</a:t>
                      </a:r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. Supervisará la ejecución de los programas y proyectos a través de esta agrupación, compuesta por los ayuntamientos de Albuñán, </a:t>
                      </a:r>
                      <a:r>
                        <a:rPr lang="es-ES" sz="2200" b="0" i="0" u="none" strike="noStrike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Aldeire</a:t>
                      </a:r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, </a:t>
                      </a:r>
                      <a:r>
                        <a:rPr lang="es-ES" sz="2200" b="0" i="0" u="none" strike="noStrike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Alquife</a:t>
                      </a:r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, Dólar, Cogollos de Guadix, Ferreira, </a:t>
                      </a:r>
                      <a:r>
                        <a:rPr lang="es-ES" sz="2200" b="0" i="0" u="none" strike="noStrike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Huéneja</a:t>
                      </a:r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, Jérez del Marquesado, </a:t>
                      </a:r>
                      <a:r>
                        <a:rPr lang="es-ES" sz="2200" b="0" i="0" u="none" strike="noStrike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Lanteira</a:t>
                      </a:r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y La Calahorra. 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Equipo Técnico de Evaluación. Conformado por expertos de diversas áreas como ingeniería, economía, medio ambiente, desarrollo social o planificación urbana. Se encargará de recolectar y analizar datos, además de elaborar informes para su seguimiento. 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s-ES" sz="22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Participación Ciudadana. Se establecerán foros, encuentros y mecanismos de consulta a disposición y conocimiento de la ciudadanía para involucrar a la comunidad en el monitoreo de la estrategia. 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Coordinado</a:t>
                      </a: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todo</a:t>
                      </a: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el</a:t>
                      </a: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proceso</a:t>
                      </a: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con  </a:t>
                      </a:r>
                      <a:r>
                        <a:rPr lang="en-US" sz="2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Diputación</a:t>
                      </a: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de Granada y </a:t>
                      </a:r>
                      <a:r>
                        <a:rPr lang="en-US" sz="2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el</a:t>
                      </a: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personal </a:t>
                      </a:r>
                      <a:r>
                        <a:rPr lang="en-US" sz="2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técnico</a:t>
                      </a:r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r</a:t>
                      </a:r>
                      <a:r>
                        <a:rPr kumimoji="0" lang="es-E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esponsable</a:t>
                      </a: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del programa 15422 Agenda urbana 2030 para el desarrollo sostenible, que la Diputación de Granada, a través de la Delegación de Empleo y Desarrollo Sostenible.</a:t>
                      </a:r>
                    </a:p>
                    <a:p>
                      <a:pPr marL="0" indent="0">
                        <a:buNone/>
                      </a:pPr>
                      <a:endParaRPr lang="es-ES" sz="11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2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30"/>
          <p:cNvSpPr txBox="1"/>
          <p:nvPr/>
        </p:nvSpPr>
        <p:spPr>
          <a:xfrm>
            <a:off x="1028700" y="1051634"/>
            <a:ext cx="16230600" cy="199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7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ESTRUCTURA ORGANIZATIVA PARA EL SEGUIMIENTO</a:t>
            </a: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177" y="127909"/>
            <a:ext cx="17910406" cy="10004127"/>
            <a:chOff x="0" y="-28575"/>
            <a:chExt cx="6435532" cy="3594663"/>
          </a:xfrm>
        </p:grpSpPr>
        <p:sp>
          <p:nvSpPr>
            <p:cNvPr id="3" name="Freeform 3"/>
            <p:cNvSpPr/>
            <p:nvPr/>
          </p:nvSpPr>
          <p:spPr>
            <a:xfrm>
              <a:off x="0" y="590190"/>
              <a:ext cx="6435532" cy="2975897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14971"/>
              </p:ext>
            </p:extLst>
          </p:nvPr>
        </p:nvGraphicFramePr>
        <p:xfrm>
          <a:off x="342900" y="1929491"/>
          <a:ext cx="17602200" cy="8150074"/>
        </p:xfrm>
        <a:graphic>
          <a:graphicData uri="http://schemas.openxmlformats.org/drawingml/2006/table">
            <a:tbl>
              <a:tblPr/>
              <a:tblGrid>
                <a:gridCol w="621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77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32859"/>
                          </a:solidFill>
                          <a:latin typeface="League Spartan" panose="020B0604020202020204" charset="0"/>
                          <a:ea typeface="Open Sans 1 Bold"/>
                          <a:cs typeface="Open Sans 1 Bold"/>
                          <a:sym typeface="Open Sans 1 Bold"/>
                        </a:rPr>
                        <a:t>OBJETIVOS ESPECÍFICOS</a:t>
                      </a:r>
                      <a:endParaRPr lang="en-US" sz="3200" dirty="0">
                        <a:latin typeface="League Spartan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32859"/>
                          </a:solidFill>
                          <a:latin typeface="League Spartan" panose="020B0604020202020204" charset="0"/>
                          <a:ea typeface="Open Sans 1 Bold"/>
                          <a:cs typeface="Open Sans 1 Bold"/>
                          <a:sym typeface="Open Sans 1 Bold"/>
                        </a:rPr>
                        <a:t>ACCIONES 2025</a:t>
                      </a:r>
                      <a:endParaRPr lang="en-US" sz="3200" dirty="0">
                        <a:latin typeface="League Spartan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32859"/>
                          </a:solidFill>
                          <a:latin typeface="League Spartan" panose="020B0604020202020204" charset="0"/>
                          <a:ea typeface="Open Sans 1 Bold"/>
                          <a:cs typeface="Open Sans 1 Bold"/>
                          <a:sym typeface="Open Sans 1 Bold"/>
                        </a:rPr>
                        <a:t>ESTADO</a:t>
                      </a:r>
                      <a:endParaRPr lang="en-US" sz="3200" dirty="0">
                        <a:latin typeface="League Spartan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kern="1200" baseline="0" dirty="0">
                          <a:solidFill>
                            <a:schemeClr val="tx1"/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AP8.2. ADECUACIÓN DE ACCESOS, ILUMINACIÓN Y REHABILITACIÓN DEL CASTILLO DE LA CALAHORRA</a:t>
                      </a:r>
                      <a:endParaRPr lang="es-ES" sz="2000" b="0" i="0" u="none" strike="noStrike" kern="1200" baseline="0" dirty="0">
                        <a:solidFill>
                          <a:schemeClr val="tx1"/>
                        </a:solidFill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buAutoNum type="arabicPeriod"/>
                      </a:pPr>
                      <a:r>
                        <a:rPr lang="es-ES" sz="2000" b="0" i="0" u="none" strike="noStrike" kern="1200" baseline="0" dirty="0">
                          <a:solidFill>
                            <a:schemeClr val="tx1"/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Análisis previo y plan director de conservación con estudio arquitectónico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endParaRPr lang="es-ES" sz="2000" b="0" i="0" u="none" strike="noStrike" kern="1200" baseline="0" dirty="0">
                        <a:solidFill>
                          <a:schemeClr val="tx1"/>
                        </a:solidFill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2000" b="0" i="0" u="none" strike="noStrike" kern="1200" baseline="0" dirty="0">
                          <a:solidFill>
                            <a:schemeClr val="tx1"/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2. Redacción y ejecución de plan de mejora de accesibilidad universal e iluminación ( soterramiento de cableado y mejora de alumbrado público en calle Joaquín Gisbert de La Calahorra, una de las calles de acceso al Castillo)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dirty="0"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u="none" strike="noStrike" kern="1200" baseline="0" dirty="0">
                          <a:solidFill>
                            <a:schemeClr val="tx1"/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3. Memoria y cultura cinematográfica del Marquesado del Zenete ( intervención en aspectos culturales y turísticos)	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En</a:t>
                      </a:r>
                      <a:r>
                        <a:rPr lang="en-US" sz="2000" dirty="0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ejecución</a:t>
                      </a:r>
                      <a:endParaRPr lang="en-US" sz="2000" dirty="0"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kern="1200" baseline="0" dirty="0">
                          <a:solidFill>
                            <a:schemeClr val="tx1"/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AP6.3. MICRO-NODOS DE SERVICIOS Y CUIDADOS CON ITINERANCIA SEGÚN DEMANDA </a:t>
                      </a:r>
                      <a:endParaRPr lang="es-ES" sz="1800" b="0" i="0" u="none" strike="noStrike" kern="1200" baseline="0" dirty="0">
                        <a:solidFill>
                          <a:schemeClr val="tx1"/>
                        </a:solidFill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Elaboración</a:t>
                      </a:r>
                      <a:r>
                        <a:rPr lang="en-US" sz="2000" dirty="0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de </a:t>
                      </a: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estudio</a:t>
                      </a:r>
                      <a:endParaRPr lang="en-US" sz="2000" dirty="0"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En </a:t>
                      </a: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ejecución</a:t>
                      </a:r>
                      <a:endParaRPr lang="en-US" sz="2000" dirty="0"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kern="1200" baseline="0" dirty="0">
                          <a:solidFill>
                            <a:schemeClr val="tx1"/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AP9.5. RUTA DEL PAISAJE MINERO Y CINEMATOGRÁFICO PARA LA PUESTA EN VALOR DE LA HISTORIA CULTURAL</a:t>
                      </a:r>
                      <a:r>
                        <a:rPr lang="es-ES" sz="2000" b="0" i="0" u="none" strike="noStrike" kern="1200" baseline="0" dirty="0">
                          <a:solidFill>
                            <a:schemeClr val="tx1"/>
                          </a:solidFill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	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Estudio</a:t>
                      </a:r>
                      <a:r>
                        <a:rPr lang="en-US" sz="2000" dirty="0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. </a:t>
                      </a:r>
                    </a:p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Programa</a:t>
                      </a:r>
                      <a:r>
                        <a:rPr lang="en-US" sz="2000" dirty="0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</a:t>
                      </a: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puentes</a:t>
                      </a:r>
                      <a:endParaRPr lang="en-US" sz="2000" dirty="0"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Pendiente</a:t>
                      </a:r>
                      <a:r>
                        <a:rPr lang="en-US" sz="2000" dirty="0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para </a:t>
                      </a: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próxima</a:t>
                      </a:r>
                      <a:r>
                        <a:rPr lang="en-US" sz="2000" dirty="0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 Agenda </a:t>
                      </a:r>
                      <a:r>
                        <a:rPr lang="en-US" sz="2000" dirty="0" err="1">
                          <a:latin typeface="Open Sans 2" panose="020B0604020202020204" charset="0"/>
                          <a:ea typeface="Open Sans 2" panose="020B0604020202020204" charset="0"/>
                          <a:cs typeface="Open Sans 2" panose="020B0604020202020204" charset="0"/>
                        </a:rPr>
                        <a:t>urbana</a:t>
                      </a:r>
                      <a:endParaRPr lang="en-US" sz="2000" dirty="0">
                        <a:latin typeface="Open Sans 2" panose="020B0604020202020204" charset="0"/>
                        <a:ea typeface="Open Sans 2" panose="020B0604020202020204" charset="0"/>
                        <a:cs typeface="Open Sans 2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188797" y="207435"/>
            <a:ext cx="3305842" cy="1642530"/>
          </a:xfrm>
          <a:custGeom>
            <a:avLst/>
            <a:gdLst/>
            <a:ahLst/>
            <a:cxnLst/>
            <a:rect l="l" t="t" r="r" b="b"/>
            <a:pathLst>
              <a:path w="3305842" h="1642530">
                <a:moveTo>
                  <a:pt x="0" y="0"/>
                </a:moveTo>
                <a:lnTo>
                  <a:pt x="3305842" y="0"/>
                </a:lnTo>
                <a:lnTo>
                  <a:pt x="3305842" y="1642530"/>
                </a:lnTo>
                <a:lnTo>
                  <a:pt x="0" y="164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126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A41070DD-8551-95FF-6C51-C5DBC8161464}"/>
              </a:ext>
            </a:extLst>
          </p:cNvPr>
          <p:cNvSpPr txBox="1">
            <a:spLocks/>
          </p:cNvSpPr>
          <p:nvPr/>
        </p:nvSpPr>
        <p:spPr>
          <a:xfrm>
            <a:off x="4914900" y="544399"/>
            <a:ext cx="8458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000" b="1" dirty="0">
                <a:solidFill>
                  <a:srgbClr val="002060"/>
                </a:solidFill>
                <a:latin typeface="League Spartan" panose="020B0604020202020204" charset="0"/>
              </a:rPr>
              <a:t>ACCIONES</a:t>
            </a:r>
            <a:endParaRPr lang="es-ES" sz="7000" dirty="0">
              <a:solidFill>
                <a:srgbClr val="002060"/>
              </a:solidFill>
              <a:latin typeface="League Spartan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159508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895849" y="1161391"/>
            <a:ext cx="8496300" cy="1026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DESAFÍOS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92348" y="6374245"/>
            <a:ext cx="2588492" cy="13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60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Lorem ipsum dolor sit amet, consectetur adipiscing elit. Suspendisse elit libero, egestas vitae bibendum a, gravida non quam. In mattis, mauris.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07160" y="6374245"/>
            <a:ext cx="2588492" cy="13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60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Lorem ipsum dolor sit amet, consectetur adipiscing elit. Suspendisse elit libero, egestas vitae bibendum a, gravida non quam. In mattis, mauris.</a:t>
            </a: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192BB5D-3915-44DA-8640-ACB002496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99" y="2267078"/>
            <a:ext cx="16687800" cy="7296022"/>
          </a:xfrm>
          <a:prstGeom prst="rect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E121AE-30D1-4DEB-A810-499FC2CD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49229"/>
            <a:ext cx="12954000" cy="685800"/>
          </a:xfrm>
        </p:spPr>
        <p:txBody>
          <a:bodyPr>
            <a:noAutofit/>
          </a:bodyPr>
          <a:lstStyle/>
          <a:p>
            <a:pPr algn="ctr"/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eague Spartan" panose="020B0604020202020204" charset="0"/>
              </a:rPr>
              <a:t>EQUIPO DEL MARQUESADO</a:t>
            </a:r>
            <a:endParaRPr lang="es-ES" sz="6000" dirty="0">
              <a:solidFill>
                <a:srgbClr val="002060"/>
              </a:solidFill>
              <a:latin typeface="League Spartan" panose="020B060402020202020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6231849-65E4-4CAA-9BD2-0E29E1798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3911" y="7784674"/>
            <a:ext cx="5968778" cy="104488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</a:rPr>
              <a:t>GRACIAS POR VUESTRA ESCUCHA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4C2DD67A-BCF3-48B3-B441-2B4A99022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401916"/>
            <a:ext cx="11353800" cy="638651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BDBAF74-D21A-413F-886D-8FCBA24C6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872124"/>
            <a:ext cx="2961132" cy="108566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BB099BF-5F60-497E-94EF-D569C4CDE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15" y="8239846"/>
            <a:ext cx="2704770" cy="1914541"/>
          </a:xfrm>
          <a:prstGeom prst="rect">
            <a:avLst/>
          </a:prstGeom>
        </p:spPr>
      </p:pic>
      <p:sp>
        <p:nvSpPr>
          <p:cNvPr id="10" name="Freeform 17">
            <a:extLst>
              <a:ext uri="{FF2B5EF4-FFF2-40B4-BE49-F238E27FC236}">
                <a16:creationId xmlns:a16="http://schemas.microsoft.com/office/drawing/2014/main" id="{6B8BE3D4-A21C-4971-BEC0-39F6CF3D8E6E}"/>
              </a:ext>
            </a:extLst>
          </p:cNvPr>
          <p:cNvSpPr/>
          <p:nvPr/>
        </p:nvSpPr>
        <p:spPr>
          <a:xfrm>
            <a:off x="12660696" y="8295057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73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470</Words>
  <Application>Microsoft Office PowerPoint</Application>
  <PresentationFormat>Personalizado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League Spartan</vt:lpstr>
      <vt:lpstr>Calibri</vt:lpstr>
      <vt:lpstr>Open Sans 2 Bold</vt:lpstr>
      <vt:lpstr>Arial</vt:lpstr>
      <vt:lpstr>Open Sans 2</vt:lpstr>
      <vt:lpstr>Arial Nova Light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MARCO </vt:lpstr>
      <vt:lpstr>Presentación de PowerPoint</vt:lpstr>
      <vt:lpstr>Presentación de PowerPoint</vt:lpstr>
      <vt:lpstr>Presentación de PowerPoint</vt:lpstr>
      <vt:lpstr>Presentación de PowerPoint</vt:lpstr>
      <vt:lpstr>EQUIPO DEL MARQUESADO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Jornada Provincial de Agendas Urbanas y Rurales</dc:title>
  <dc:creator>Antonio Vega</dc:creator>
  <cp:lastModifiedBy>Usuario</cp:lastModifiedBy>
  <cp:revision>40</cp:revision>
  <dcterms:created xsi:type="dcterms:W3CDTF">2006-08-16T00:00:00Z</dcterms:created>
  <dcterms:modified xsi:type="dcterms:W3CDTF">2025-11-26T12:54:59Z</dcterms:modified>
  <dc:identifier>DAG3J2_yuyk</dc:identifier>
</cp:coreProperties>
</file>