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8288000" cy="10287000"/>
  <p:notesSz cx="7559675" cy="10691813"/>
  <p:embeddedFontLst>
    <p:embeddedFont>
      <p:font typeface="League Spartan" panose="020B0604020202020204" charset="0"/>
      <p:regular r:id="rId9"/>
      <p:bold r:id="rId10"/>
    </p:embeddedFont>
    <p:embeddedFont>
      <p:font typeface="Open Sans 2" panose="020B0604020202020204" charset="0"/>
      <p:regular r:id="rId1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CF3ABBD-E3D4-49A0-AE76-838329095B90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3B657EC-0CA3-4217-ABDF-2FF864FD92BE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Séptimo nivel del esquema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41BB253-776C-4DA7-B1F0-4EC5350E62A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9BAA469-D1DD-429F-9FAB-B22BA8B5234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70404EC-6A44-4F22-A2AA-3B55F64F2A7F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1425425-8795-483B-87FC-D3460FDC63E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5FAD50F-6FC4-461B-9E79-2A607D1878B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6D930A-BE1A-46D4-A10D-4E0FA2552DD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4F39052-06BA-4065-BC7E-39193D265500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40CFFF2-D6D5-4F22-8C9F-9957DD4819E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3BF8E7F-782E-44EF-9151-BAFE9F1D380C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del texto de título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Séptimo nivel del esquema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2"/>
          <p:cNvGrpSpPr/>
          <p:nvPr/>
        </p:nvGrpSpPr>
        <p:grpSpPr>
          <a:xfrm>
            <a:off x="540000" y="552960"/>
            <a:ext cx="17305560" cy="9301680"/>
            <a:chOff x="540000" y="552960"/>
            <a:chExt cx="17305560" cy="9301680"/>
          </a:xfrm>
        </p:grpSpPr>
        <p:sp>
          <p:nvSpPr>
            <p:cNvPr id="62" name="Freeform 3"/>
            <p:cNvSpPr/>
            <p:nvPr/>
          </p:nvSpPr>
          <p:spPr>
            <a:xfrm>
              <a:off x="540000" y="697680"/>
              <a:ext cx="17305560" cy="9156960"/>
            </a:xfrm>
            <a:custGeom>
              <a:avLst/>
              <a:gdLst>
                <a:gd name="textAreaLeft" fmla="*/ 0 w 17305560"/>
                <a:gd name="textAreaRight" fmla="*/ 17305920 w 17305560"/>
                <a:gd name="textAreaTop" fmla="*/ 0 h 9156960"/>
                <a:gd name="textAreaBottom" fmla="*/ 9157320 h 9156960"/>
              </a:gdLst>
              <a:ahLst/>
              <a:cxnLst/>
              <a:rect l="textAreaLeft" t="textAreaTop" r="textAreaRight" b="textAreaBottom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6980A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" name="TextBox 4"/>
            <p:cNvSpPr/>
            <p:nvPr/>
          </p:nvSpPr>
          <p:spPr>
            <a:xfrm>
              <a:off x="540000" y="552960"/>
              <a:ext cx="17305560" cy="930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64" name="Freeform 5"/>
          <p:cNvSpPr/>
          <p:nvPr/>
        </p:nvSpPr>
        <p:spPr>
          <a:xfrm>
            <a:off x="866456" y="1069200"/>
            <a:ext cx="9201100" cy="7250400"/>
          </a:xfrm>
          <a:custGeom>
            <a:avLst/>
            <a:gdLst>
              <a:gd name="textAreaLeft" fmla="*/ 0 w 11035800"/>
              <a:gd name="textAreaRight" fmla="*/ 11036160 w 11035800"/>
              <a:gd name="textAreaTop" fmla="*/ 0 h 8488800"/>
              <a:gd name="textAreaBottom" fmla="*/ 8489160 h 8488800"/>
            </a:gdLst>
            <a:ahLst/>
            <a:cxnLst/>
            <a:rect l="textAreaLeft" t="textAreaTop" r="textAreaRight" b="textAreaBottom"/>
            <a:pathLst>
              <a:path w="11036006" h="8489034">
                <a:moveTo>
                  <a:pt x="0" y="0"/>
                </a:moveTo>
                <a:lnTo>
                  <a:pt x="11036005" y="0"/>
                </a:lnTo>
                <a:lnTo>
                  <a:pt x="11036005" y="8489034"/>
                </a:lnTo>
                <a:lnTo>
                  <a:pt x="0" y="84890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5" name="Group 6"/>
          <p:cNvGrpSpPr/>
          <p:nvPr/>
        </p:nvGrpSpPr>
        <p:grpSpPr>
          <a:xfrm>
            <a:off x="416880" y="288720"/>
            <a:ext cx="17453880" cy="9564840"/>
            <a:chOff x="416880" y="288720"/>
            <a:chExt cx="17453880" cy="9564840"/>
          </a:xfrm>
        </p:grpSpPr>
        <p:sp>
          <p:nvSpPr>
            <p:cNvPr id="66" name="Freeform 7"/>
            <p:cNvSpPr/>
            <p:nvPr/>
          </p:nvSpPr>
          <p:spPr>
            <a:xfrm>
              <a:off x="416880" y="433440"/>
              <a:ext cx="17453880" cy="9420120"/>
            </a:xfrm>
            <a:custGeom>
              <a:avLst/>
              <a:gdLst>
                <a:gd name="textAreaLeft" fmla="*/ 0 w 17453880"/>
                <a:gd name="textAreaRight" fmla="*/ 17454240 w 17453880"/>
                <a:gd name="textAreaTop" fmla="*/ 0 h 9420120"/>
                <a:gd name="textAreaBottom" fmla="*/ 9420480 h 9420120"/>
              </a:gdLst>
              <a:ahLst/>
              <a:cxnLst/>
              <a:rect l="textAreaLeft" t="textAreaTop" r="textAreaRight" b="textAreaBottom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noFill/>
            <a:ln w="95250" cap="sq">
              <a:solidFill>
                <a:srgbClr val="03285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" name="TextBox 8"/>
            <p:cNvSpPr/>
            <p:nvPr/>
          </p:nvSpPr>
          <p:spPr>
            <a:xfrm>
              <a:off x="416880" y="288720"/>
              <a:ext cx="17453880" cy="956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68" name="Group 9"/>
          <p:cNvGrpSpPr/>
          <p:nvPr/>
        </p:nvGrpSpPr>
        <p:grpSpPr>
          <a:xfrm>
            <a:off x="516240" y="361800"/>
            <a:ext cx="17257680" cy="9394560"/>
            <a:chOff x="516240" y="361800"/>
            <a:chExt cx="17257680" cy="9394560"/>
          </a:xfrm>
        </p:grpSpPr>
        <p:sp>
          <p:nvSpPr>
            <p:cNvPr id="69" name="Freeform 10"/>
            <p:cNvSpPr/>
            <p:nvPr/>
          </p:nvSpPr>
          <p:spPr>
            <a:xfrm>
              <a:off x="516240" y="506520"/>
              <a:ext cx="17257680" cy="9249840"/>
            </a:xfrm>
            <a:custGeom>
              <a:avLst/>
              <a:gdLst>
                <a:gd name="textAreaLeft" fmla="*/ 0 w 17257680"/>
                <a:gd name="textAreaRight" fmla="*/ 17258040 w 17257680"/>
                <a:gd name="textAreaTop" fmla="*/ 0 h 9249840"/>
                <a:gd name="textAreaBottom" fmla="*/ 9250200 h 9249840"/>
              </a:gdLst>
              <a:ahLst/>
              <a:cxnLst/>
              <a:rect l="textAreaLeft" t="textAreaTop" r="textAreaRight" b="textAreaBottom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noFill/>
            <a:ln w="95250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" name="TextBox 11"/>
            <p:cNvSpPr/>
            <p:nvPr/>
          </p:nvSpPr>
          <p:spPr>
            <a:xfrm>
              <a:off x="516240" y="361800"/>
              <a:ext cx="17257680" cy="9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71" name="Group 12"/>
          <p:cNvGrpSpPr/>
          <p:nvPr/>
        </p:nvGrpSpPr>
        <p:grpSpPr>
          <a:xfrm>
            <a:off x="565200" y="408240"/>
            <a:ext cx="17157240" cy="9301680"/>
            <a:chOff x="565200" y="408240"/>
            <a:chExt cx="17157240" cy="9301680"/>
          </a:xfrm>
        </p:grpSpPr>
        <p:sp>
          <p:nvSpPr>
            <p:cNvPr id="72" name="Freeform 13"/>
            <p:cNvSpPr/>
            <p:nvPr/>
          </p:nvSpPr>
          <p:spPr>
            <a:xfrm>
              <a:off x="565200" y="552960"/>
              <a:ext cx="17157240" cy="9156960"/>
            </a:xfrm>
            <a:custGeom>
              <a:avLst/>
              <a:gdLst>
                <a:gd name="textAreaLeft" fmla="*/ 0 w 17157240"/>
                <a:gd name="textAreaRight" fmla="*/ 17157600 w 17157240"/>
                <a:gd name="textAreaTop" fmla="*/ 0 h 9156960"/>
                <a:gd name="textAreaBottom" fmla="*/ 9157320 h 9156960"/>
              </a:gdLst>
              <a:ahLst/>
              <a:cxnLst/>
              <a:rect l="textAreaLeft" t="textAreaTop" r="textAreaRight" b="textAreaBottom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noFill/>
            <a:ln w="95250" cap="sq">
              <a:solidFill>
                <a:srgbClr val="92A0B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" name="TextBox 14"/>
            <p:cNvSpPr/>
            <p:nvPr/>
          </p:nvSpPr>
          <p:spPr>
            <a:xfrm>
              <a:off x="565200" y="408240"/>
              <a:ext cx="17157240" cy="930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74" name="Group 15"/>
          <p:cNvGrpSpPr/>
          <p:nvPr/>
        </p:nvGrpSpPr>
        <p:grpSpPr>
          <a:xfrm>
            <a:off x="12780000" y="6660000"/>
            <a:ext cx="3204000" cy="2120760"/>
            <a:chOff x="12780000" y="6660000"/>
            <a:chExt cx="3204000" cy="2120760"/>
          </a:xfrm>
        </p:grpSpPr>
        <p:sp>
          <p:nvSpPr>
            <p:cNvPr id="75" name="Freeform 16"/>
            <p:cNvSpPr/>
            <p:nvPr/>
          </p:nvSpPr>
          <p:spPr>
            <a:xfrm>
              <a:off x="12780000" y="6660000"/>
              <a:ext cx="3204000" cy="2120760"/>
            </a:xfrm>
            <a:custGeom>
              <a:avLst/>
              <a:gdLst>
                <a:gd name="textAreaLeft" fmla="*/ 0 w 3204000"/>
                <a:gd name="textAreaRight" fmla="*/ 3204360 w 3204000"/>
                <a:gd name="textAreaTop" fmla="*/ 0 h 2120760"/>
                <a:gd name="textAreaBottom" fmla="*/ 2121120 h 2120760"/>
              </a:gdLst>
              <a:ahLst/>
              <a:cxnLst/>
              <a:rect l="textAreaLeft" t="textAreaTop" r="textAreaRight" b="textAreaBottom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76" name="Freeform 17"/>
          <p:cNvSpPr/>
          <p:nvPr/>
        </p:nvSpPr>
        <p:spPr>
          <a:xfrm>
            <a:off x="16020000" y="6840000"/>
            <a:ext cx="1054800" cy="1697760"/>
          </a:xfrm>
          <a:custGeom>
            <a:avLst/>
            <a:gdLst>
              <a:gd name="textAreaLeft" fmla="*/ 0 w 1054800"/>
              <a:gd name="textAreaRight" fmla="*/ 1055160 w 1054800"/>
              <a:gd name="textAreaTop" fmla="*/ 0 h 1697760"/>
              <a:gd name="textAreaBottom" fmla="*/ 1698120 h 1697760"/>
            </a:gdLst>
            <a:ahLst/>
            <a:cxnLst/>
            <a:rect l="textAreaLeft" t="textAreaTop" r="textAreaRight" b="textAreaBottom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AutoShape 18"/>
          <p:cNvSpPr/>
          <p:nvPr/>
        </p:nvSpPr>
        <p:spPr>
          <a:xfrm flipV="1">
            <a:off x="8570160" y="4594320"/>
            <a:ext cx="7992720" cy="9360"/>
          </a:xfrm>
          <a:prstGeom prst="line">
            <a:avLst/>
          </a:prstGeom>
          <a:ln w="57150">
            <a:solidFill>
              <a:srgbClr val="F0F1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35640" rIns="90000" bIns="-35640" anchor="t" anchorCtr="1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TextBox 19"/>
          <p:cNvSpPr/>
          <p:nvPr/>
        </p:nvSpPr>
        <p:spPr>
          <a:xfrm>
            <a:off x="3723840" y="1967400"/>
            <a:ext cx="12839040" cy="18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7200"/>
              </a:lnSpc>
            </a:pPr>
            <a:r>
              <a:rPr lang="en-US" sz="6000" b="1" u="none" strike="noStrike" dirty="0">
                <a:solidFill>
                  <a:srgbClr val="FFFFFF"/>
                </a:solidFill>
                <a:effectLst/>
                <a:uFillTx/>
                <a:latin typeface="League Spartan" panose="020B0604020202020204" charset="0"/>
                <a:ea typeface="League Spartan"/>
              </a:rPr>
              <a:t>II JORNADA PROVINCIAL DE</a:t>
            </a:r>
            <a:endParaRPr lang="es-ES" sz="6000" b="1" u="none" strike="noStrike" dirty="0">
              <a:solidFill>
                <a:srgbClr val="000000"/>
              </a:solidFill>
              <a:effectLst/>
              <a:uFillTx/>
              <a:latin typeface="League Spartan" panose="020B0604020202020204" charset="0"/>
            </a:endParaRPr>
          </a:p>
          <a:p>
            <a:pPr algn="r" defTabSz="914400">
              <a:lnSpc>
                <a:spcPts val="7200"/>
              </a:lnSpc>
              <a:tabLst>
                <a:tab pos="0" algn="l"/>
              </a:tabLst>
            </a:pPr>
            <a:r>
              <a:rPr lang="en-US" sz="6000" b="1" u="none" strike="noStrike" dirty="0">
                <a:solidFill>
                  <a:srgbClr val="FFFFFF"/>
                </a:solidFill>
                <a:effectLst/>
                <a:uFillTx/>
                <a:latin typeface="League Spartan" panose="020B0604020202020204" charset="0"/>
                <a:ea typeface="League Spartan"/>
              </a:rPr>
              <a:t>AGENDAS URBANAS Y RURALES</a:t>
            </a:r>
            <a:endParaRPr lang="es-ES" sz="6000" b="1" u="none" strike="noStrike" dirty="0">
              <a:solidFill>
                <a:srgbClr val="000000"/>
              </a:solidFill>
              <a:effectLst/>
              <a:uFillTx/>
              <a:latin typeface="League Spartan" panose="020B0604020202020204" charset="0"/>
            </a:endParaRPr>
          </a:p>
        </p:txBody>
      </p:sp>
      <p:sp>
        <p:nvSpPr>
          <p:cNvPr id="79" name="TextBox 20"/>
          <p:cNvSpPr/>
          <p:nvPr/>
        </p:nvSpPr>
        <p:spPr>
          <a:xfrm>
            <a:off x="11885040" y="5105160"/>
            <a:ext cx="5034960" cy="65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2999"/>
              </a:lnSpc>
            </a:pPr>
            <a:r>
              <a:rPr lang="en-US" sz="2500" b="1" u="none" strike="noStrike" dirty="0">
                <a:solidFill>
                  <a:srgbClr val="FFFFFF"/>
                </a:solidFill>
                <a:effectLst/>
                <a:uFillTx/>
                <a:latin typeface="+mj-lt"/>
                <a:ea typeface="Open Sans 2 Bold"/>
              </a:rPr>
              <a:t>La Calahorra </a:t>
            </a:r>
            <a:r>
              <a:rPr lang="en-US" sz="2500" b="0" u="none" strike="noStrike" dirty="0">
                <a:solidFill>
                  <a:srgbClr val="FFFFFF"/>
                </a:solidFill>
                <a:effectLst/>
                <a:uFillTx/>
                <a:latin typeface="+mj-lt"/>
                <a:ea typeface="Open Sans 2"/>
              </a:rPr>
              <a:t>(Granada)</a:t>
            </a:r>
            <a:endParaRPr lang="es-ES" sz="25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  <a:p>
            <a:pPr algn="r" defTabSz="914400">
              <a:lnSpc>
                <a:spcPts val="216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FFFFFF"/>
                </a:solidFill>
                <a:effectLst/>
                <a:uFillTx/>
                <a:latin typeface="+mj-lt"/>
                <a:ea typeface="Open Sans 2"/>
              </a:rPr>
              <a:t>26 de </a:t>
            </a:r>
            <a:r>
              <a:rPr lang="en-US" sz="1800" b="0" u="none" strike="noStrike" dirty="0" err="1">
                <a:solidFill>
                  <a:srgbClr val="FFFFFF"/>
                </a:solidFill>
                <a:effectLst/>
                <a:uFillTx/>
                <a:latin typeface="+mj-lt"/>
                <a:ea typeface="Open Sans 2"/>
              </a:rPr>
              <a:t>noviembre</a:t>
            </a:r>
            <a:r>
              <a:rPr lang="en-US" sz="1800" b="0" u="none" strike="noStrike" dirty="0">
                <a:solidFill>
                  <a:srgbClr val="FFFFFF"/>
                </a:solidFill>
                <a:effectLst/>
                <a:uFillTx/>
                <a:latin typeface="+mj-lt"/>
                <a:ea typeface="Open Sans 2"/>
              </a:rPr>
              <a:t> de 2025</a:t>
            </a:r>
            <a:endParaRPr lang="es-ES" sz="18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pic>
        <p:nvPicPr>
          <p:cNvPr id="80" name="Imagen 7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8811" y="6840000"/>
            <a:ext cx="3011938" cy="1877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2"/>
          <p:cNvGrpSpPr/>
          <p:nvPr/>
        </p:nvGrpSpPr>
        <p:grpSpPr>
          <a:xfrm>
            <a:off x="146337" y="113628"/>
            <a:ext cx="18097770" cy="10059744"/>
            <a:chOff x="870" y="45456"/>
            <a:chExt cx="18097770" cy="10059744"/>
          </a:xfrm>
        </p:grpSpPr>
        <p:sp>
          <p:nvSpPr>
            <p:cNvPr id="82" name="Freeform 3"/>
            <p:cNvSpPr/>
            <p:nvPr/>
          </p:nvSpPr>
          <p:spPr>
            <a:xfrm>
              <a:off x="870" y="45456"/>
              <a:ext cx="17910000" cy="9924120"/>
            </a:xfrm>
            <a:custGeom>
              <a:avLst/>
              <a:gdLst>
                <a:gd name="textAreaLeft" fmla="*/ 0 w 17910000"/>
                <a:gd name="textAreaRight" fmla="*/ 17910360 w 17910000"/>
                <a:gd name="textAreaTop" fmla="*/ 0 h 9924120"/>
                <a:gd name="textAreaBottom" fmla="*/ 9924480 h 9924120"/>
              </a:gdLst>
              <a:ahLst/>
              <a:cxnLst/>
              <a:rect l="textAreaLeft" t="textAreaTop" r="textAreaRight" b="textAreaBottom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" name="TextBox 4"/>
            <p:cNvSpPr/>
            <p:nvPr/>
          </p:nvSpPr>
          <p:spPr>
            <a:xfrm>
              <a:off x="188640" y="101520"/>
              <a:ext cx="17910000" cy="10003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1953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93" name="TextBox 14"/>
          <p:cNvSpPr/>
          <p:nvPr/>
        </p:nvSpPr>
        <p:spPr>
          <a:xfrm>
            <a:off x="334106" y="1065691"/>
            <a:ext cx="16230240" cy="95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520"/>
              </a:lnSpc>
              <a:tabLst>
                <a:tab pos="0" algn="l"/>
              </a:tabLst>
            </a:pPr>
            <a:r>
              <a:rPr lang="en-US" sz="80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Situación</a:t>
            </a:r>
            <a:r>
              <a:rPr lang="en-US" sz="8000" b="0" u="none" strike="noStrike" dirty="0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 de </a:t>
            </a:r>
            <a:r>
              <a:rPr lang="en-US" sz="80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partida</a:t>
            </a:r>
            <a:endParaRPr lang="es-ES" sz="8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76F3D5-608E-3E21-ED77-3FECEB872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35" y="2270286"/>
            <a:ext cx="6758677" cy="5426580"/>
          </a:xfrm>
          <a:prstGeom prst="rect">
            <a:avLst/>
          </a:prstGeom>
        </p:spPr>
      </p:pic>
      <p:sp>
        <p:nvSpPr>
          <p:cNvPr id="101" name="Freeform 22"/>
          <p:cNvSpPr/>
          <p:nvPr/>
        </p:nvSpPr>
        <p:spPr>
          <a:xfrm flipH="1">
            <a:off x="14932961" y="77580"/>
            <a:ext cx="3208702" cy="2192706"/>
          </a:xfrm>
          <a:custGeom>
            <a:avLst/>
            <a:gdLst>
              <a:gd name="textAreaLeft" fmla="*/ -360 w 3683160"/>
              <a:gd name="textAreaRight" fmla="*/ 3683160 w 3683160"/>
              <a:gd name="textAreaTop" fmla="*/ 0 h 3683160"/>
              <a:gd name="textAreaBottom" fmla="*/ 3683520 h 3683160"/>
            </a:gdLst>
            <a:ahLst/>
            <a:cxnLst/>
            <a:rect l="textAreaLeft" t="textAreaTop" r="textAreaRight" b="textAreaBottom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2" name="Imagen 101"/>
          <p:cNvPicPr/>
          <p:nvPr/>
        </p:nvPicPr>
        <p:blipFill>
          <a:blip r:embed="rId5"/>
          <a:stretch/>
        </p:blipFill>
        <p:spPr>
          <a:xfrm rot="38400">
            <a:off x="14749179" y="7874513"/>
            <a:ext cx="3186720" cy="1985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4EBE38-F940-AB2B-4B51-0F8173A2F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89" y="4758033"/>
            <a:ext cx="6952657" cy="5034626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00995EA6-6C8F-FFB9-D57A-BABD5F3BD129}"/>
              </a:ext>
            </a:extLst>
          </p:cNvPr>
          <p:cNvGrpSpPr/>
          <p:nvPr/>
        </p:nvGrpSpPr>
        <p:grpSpPr>
          <a:xfrm>
            <a:off x="334106" y="3315492"/>
            <a:ext cx="5403563" cy="4012407"/>
            <a:chOff x="334107" y="3315493"/>
            <a:chExt cx="4975661" cy="3300480"/>
          </a:xfrm>
        </p:grpSpPr>
        <p:grpSp>
          <p:nvGrpSpPr>
            <p:cNvPr id="84" name="Group 5"/>
            <p:cNvGrpSpPr/>
            <p:nvPr/>
          </p:nvGrpSpPr>
          <p:grpSpPr>
            <a:xfrm>
              <a:off x="334107" y="3315493"/>
              <a:ext cx="4975661" cy="3300480"/>
              <a:chOff x="1677240" y="3359520"/>
              <a:chExt cx="4975661" cy="3300480"/>
            </a:xfrm>
          </p:grpSpPr>
          <p:sp>
            <p:nvSpPr>
              <p:cNvPr id="85" name="Freeform 6"/>
              <p:cNvSpPr/>
              <p:nvPr/>
            </p:nvSpPr>
            <p:spPr>
              <a:xfrm>
                <a:off x="1850141" y="3467880"/>
                <a:ext cx="4802760" cy="3192120"/>
              </a:xfrm>
              <a:custGeom>
                <a:avLst/>
                <a:gdLst>
                  <a:gd name="textAreaLeft" fmla="*/ 0 w 4802760"/>
                  <a:gd name="textAreaRight" fmla="*/ 4803120 w 4802760"/>
                  <a:gd name="textAreaTop" fmla="*/ 0 h 3192120"/>
                  <a:gd name="textAreaBottom" fmla="*/ 3192480 h 3192120"/>
                </a:gdLst>
                <a:ahLst/>
                <a:cxnLst/>
                <a:rect l="textAreaLeft" t="textAreaTop" r="textAreaRight" b="textAreaBottom"/>
                <a:pathLst>
                  <a:path w="1265026" h="840814">
                    <a:moveTo>
                      <a:pt x="0" y="0"/>
                    </a:moveTo>
                    <a:lnTo>
                      <a:pt x="1265026" y="0"/>
                    </a:lnTo>
                    <a:lnTo>
                      <a:pt x="1265026" y="840814"/>
                    </a:lnTo>
                    <a:lnTo>
                      <a:pt x="0" y="840814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336276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" name="TextBox 7"/>
              <p:cNvSpPr/>
              <p:nvPr/>
            </p:nvSpPr>
            <p:spPr>
              <a:xfrm>
                <a:off x="1677240" y="3359520"/>
                <a:ext cx="4802760" cy="3300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1953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94" name="TextBox 15"/>
            <p:cNvSpPr/>
            <p:nvPr/>
          </p:nvSpPr>
          <p:spPr>
            <a:xfrm>
              <a:off x="905444" y="4530749"/>
              <a:ext cx="3740760" cy="17947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146"/>
                </a:lnSpc>
              </a:pP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Comarca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en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torno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a la capital de Granada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por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la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que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han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discurrido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históricamente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caminos y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vías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de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agua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(Darro,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Genil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,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Dílar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…) y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que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han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conectado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Granada con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el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norte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 de la </a:t>
              </a:r>
              <a:r>
                <a:rPr lang="en-US" sz="2800" b="0" u="none" strike="noStrike" dirty="0" err="1">
                  <a:solidFill>
                    <a:srgbClr val="032859"/>
                  </a:solidFill>
                  <a:effectLst/>
                  <a:uFillTx/>
                  <a:ea typeface="Open Sans 2"/>
                </a:rPr>
                <a:t>provincia</a:t>
              </a:r>
              <a:r>
                <a:rPr lang="en-US" sz="2800" b="0" u="none" strike="noStrike" dirty="0">
                  <a:solidFill>
                    <a:srgbClr val="032859"/>
                  </a:solidFill>
                  <a:effectLst/>
                  <a:uFillTx/>
                  <a:ea typeface="Open Sans 2"/>
                </a:rPr>
                <a:t>)</a:t>
              </a:r>
              <a:endParaRPr lang="es-ES" sz="2800" b="0" u="none" strike="noStrike" dirty="0"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7" name="TextBox 18"/>
            <p:cNvSpPr/>
            <p:nvPr/>
          </p:nvSpPr>
          <p:spPr>
            <a:xfrm>
              <a:off x="865107" y="3762201"/>
              <a:ext cx="3740760" cy="35865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3390"/>
                </a:lnSpc>
              </a:pPr>
              <a:r>
                <a:rPr lang="en-US" sz="3000" b="1" u="none" strike="noStrike" dirty="0" err="1">
                  <a:solidFill>
                    <a:srgbClr val="032859"/>
                  </a:solidFill>
                  <a:effectLst/>
                  <a:uFillTx/>
                  <a:latin typeface="+mj-lt"/>
                  <a:ea typeface="Open Sans 2 Bold"/>
                </a:rPr>
                <a:t>Alfanevada</a:t>
              </a:r>
              <a:endParaRPr lang="es-ES" sz="3000" b="0" u="none" strike="noStrike" dirty="0">
                <a:solidFill>
                  <a:srgbClr val="000000"/>
                </a:solidFill>
                <a:effectLst/>
                <a:uFillTx/>
                <a:latin typeface="+mj-l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2"/>
          <p:cNvGrpSpPr/>
          <p:nvPr/>
        </p:nvGrpSpPr>
        <p:grpSpPr>
          <a:xfrm>
            <a:off x="378000" y="0"/>
            <a:ext cx="17910000" cy="10003680"/>
            <a:chOff x="188640" y="101520"/>
            <a:chExt cx="17910000" cy="10003680"/>
          </a:xfrm>
        </p:grpSpPr>
        <p:sp>
          <p:nvSpPr>
            <p:cNvPr id="104" name="Freeform 3"/>
            <p:cNvSpPr/>
            <p:nvPr/>
          </p:nvSpPr>
          <p:spPr>
            <a:xfrm>
              <a:off x="188640" y="181080"/>
              <a:ext cx="17910000" cy="9924120"/>
            </a:xfrm>
            <a:custGeom>
              <a:avLst/>
              <a:gdLst>
                <a:gd name="textAreaLeft" fmla="*/ 0 w 17910000"/>
                <a:gd name="textAreaRight" fmla="*/ 17910360 w 17910000"/>
                <a:gd name="textAreaTop" fmla="*/ 0 h 9924120"/>
                <a:gd name="textAreaBottom" fmla="*/ 9924480 h 9924120"/>
              </a:gdLst>
              <a:ahLst/>
              <a:cxnLst/>
              <a:rect l="textAreaLeft" t="textAreaTop" r="textAreaRight" b="textAreaBottom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5" name="TextBox 4"/>
            <p:cNvSpPr/>
            <p:nvPr/>
          </p:nvSpPr>
          <p:spPr>
            <a:xfrm>
              <a:off x="188640" y="101520"/>
              <a:ext cx="17910000" cy="10003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1953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07" name="TextBox 6"/>
          <p:cNvSpPr/>
          <p:nvPr/>
        </p:nvSpPr>
        <p:spPr>
          <a:xfrm>
            <a:off x="1217880" y="648827"/>
            <a:ext cx="16230240" cy="10291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520"/>
              </a:lnSpc>
              <a:tabLst>
                <a:tab pos="0" algn="l"/>
              </a:tabLst>
            </a:pPr>
            <a:r>
              <a:rPr lang="en-US" sz="8000" dirty="0" err="1">
                <a:solidFill>
                  <a:srgbClr val="032859"/>
                </a:solidFill>
                <a:latin typeface="League Spartan"/>
              </a:rPr>
              <a:t>Medida</a:t>
            </a:r>
            <a:r>
              <a:rPr lang="en-US" sz="8000" dirty="0">
                <a:solidFill>
                  <a:srgbClr val="032859"/>
                </a:solidFill>
                <a:latin typeface="League Spartan"/>
              </a:rPr>
              <a:t> </a:t>
            </a:r>
            <a:r>
              <a:rPr lang="en-US" sz="8000" dirty="0" err="1">
                <a:solidFill>
                  <a:srgbClr val="032859"/>
                </a:solidFill>
                <a:latin typeface="League Spartan"/>
              </a:rPr>
              <a:t>Tractora</a:t>
            </a:r>
            <a:endParaRPr lang="es-ES" sz="8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Freeform 7"/>
          <p:cNvSpPr/>
          <p:nvPr/>
        </p:nvSpPr>
        <p:spPr>
          <a:xfrm>
            <a:off x="14889769" y="79560"/>
            <a:ext cx="3305520" cy="1642320"/>
          </a:xfrm>
          <a:custGeom>
            <a:avLst/>
            <a:gdLst>
              <a:gd name="textAreaLeft" fmla="*/ 0 w 3305520"/>
              <a:gd name="textAreaRight" fmla="*/ 3305880 w 3305520"/>
              <a:gd name="textAreaTop" fmla="*/ 0 h 1642320"/>
              <a:gd name="textAreaBottom" fmla="*/ 1642680 h 1642320"/>
            </a:gdLst>
            <a:ahLst/>
            <a:cxnLst/>
            <a:rect l="textAreaLeft" t="textAreaTop" r="textAreaRight" b="textAreaBottom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Freeform 8"/>
          <p:cNvSpPr/>
          <p:nvPr/>
        </p:nvSpPr>
        <p:spPr>
          <a:xfrm>
            <a:off x="188640" y="8460000"/>
            <a:ext cx="3305520" cy="1659600"/>
          </a:xfrm>
          <a:custGeom>
            <a:avLst/>
            <a:gdLst>
              <a:gd name="textAreaLeft" fmla="*/ 0 w 3305520"/>
              <a:gd name="textAreaRight" fmla="*/ 3305880 w 3305520"/>
              <a:gd name="textAreaTop" fmla="*/ 0 h 1659600"/>
              <a:gd name="textAreaBottom" fmla="*/ 1659960 h 1659600"/>
            </a:gdLst>
            <a:ahLst/>
            <a:cxnLst/>
            <a:rect l="textAreaLeft" t="textAreaTop" r="textAreaRight" b="textAreaBottom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0" name="Imagen 109"/>
          <p:cNvPicPr/>
          <p:nvPr/>
        </p:nvPicPr>
        <p:blipFill>
          <a:blip r:embed="rId5"/>
          <a:stretch/>
        </p:blipFill>
        <p:spPr>
          <a:xfrm rot="38400">
            <a:off x="14900760" y="7937640"/>
            <a:ext cx="3186720" cy="198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F2E9B463-D4EF-C7BD-BA68-AB41BA52300D}"/>
              </a:ext>
            </a:extLst>
          </p:cNvPr>
          <p:cNvSpPr/>
          <p:nvPr/>
        </p:nvSpPr>
        <p:spPr>
          <a:xfrm>
            <a:off x="889180" y="1929240"/>
            <a:ext cx="16230240" cy="28296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520"/>
              </a:lnSpc>
              <a:tabLst>
                <a:tab pos="0" algn="l"/>
              </a:tabLst>
            </a:pPr>
            <a:r>
              <a:rPr lang="en-US" sz="48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</a:rPr>
              <a:t>Puesta</a:t>
            </a:r>
            <a:r>
              <a:rPr lang="en-US" sz="4800" b="0" u="none" strike="noStrike" dirty="0">
                <a:solidFill>
                  <a:srgbClr val="032859"/>
                </a:solidFill>
                <a:effectLst/>
                <a:uFillTx/>
                <a:latin typeface="League Spartan"/>
              </a:rPr>
              <a:t> </a:t>
            </a:r>
            <a:r>
              <a:rPr lang="en-US" sz="48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</a:rPr>
              <a:t>en</a:t>
            </a:r>
            <a:r>
              <a:rPr lang="en-US" sz="4800" b="0" u="none" strike="noStrike" dirty="0">
                <a:solidFill>
                  <a:srgbClr val="032859"/>
                </a:solidFill>
                <a:effectLst/>
                <a:uFillTx/>
                <a:latin typeface="League Spartan"/>
              </a:rPr>
              <a:t> valor </a:t>
            </a:r>
            <a:r>
              <a:rPr lang="en-US" sz="4800" dirty="0">
                <a:solidFill>
                  <a:srgbClr val="032859"/>
                </a:solidFill>
                <a:latin typeface="League Spartan"/>
              </a:rPr>
              <a:t>y </a:t>
            </a:r>
            <a:r>
              <a:rPr lang="en-US" sz="4800" dirty="0" err="1">
                <a:solidFill>
                  <a:srgbClr val="032859"/>
                </a:solidFill>
                <a:latin typeface="League Spartan"/>
              </a:rPr>
              <a:t>dinamización</a:t>
            </a:r>
            <a:r>
              <a:rPr lang="en-US" sz="4800" dirty="0">
                <a:solidFill>
                  <a:srgbClr val="032859"/>
                </a:solidFill>
                <a:latin typeface="League Spartan"/>
              </a:rPr>
              <a:t> de </a:t>
            </a:r>
            <a:r>
              <a:rPr lang="en-US" sz="4800" dirty="0" err="1">
                <a:solidFill>
                  <a:srgbClr val="032859"/>
                </a:solidFill>
                <a:latin typeface="League Spartan"/>
              </a:rPr>
              <a:t>los</a:t>
            </a:r>
            <a:r>
              <a:rPr lang="en-US" sz="4800" dirty="0">
                <a:solidFill>
                  <a:srgbClr val="032859"/>
                </a:solidFill>
                <a:latin typeface="League Spartan"/>
              </a:rPr>
              <a:t> Caminos y Rutas </a:t>
            </a:r>
            <a:r>
              <a:rPr lang="en-US" sz="4800" dirty="0" err="1">
                <a:solidFill>
                  <a:srgbClr val="032859"/>
                </a:solidFill>
                <a:latin typeface="League Spartan"/>
              </a:rPr>
              <a:t>Patrimoniales</a:t>
            </a:r>
            <a:r>
              <a:rPr lang="en-US" sz="4800" dirty="0">
                <a:solidFill>
                  <a:srgbClr val="032859"/>
                </a:solidFill>
                <a:latin typeface="League Spartan"/>
              </a:rPr>
              <a:t> e </a:t>
            </a:r>
            <a:r>
              <a:rPr lang="en-US" sz="4800" dirty="0" err="1">
                <a:solidFill>
                  <a:srgbClr val="032859"/>
                </a:solidFill>
                <a:latin typeface="League Spartan"/>
              </a:rPr>
              <a:t>históricas</a:t>
            </a:r>
            <a:r>
              <a:rPr lang="en-US" sz="4800" dirty="0">
                <a:solidFill>
                  <a:srgbClr val="032859"/>
                </a:solidFill>
                <a:latin typeface="League Spartan"/>
              </a:rPr>
              <a:t> del Arco Noreste de la Vega de Granada</a:t>
            </a:r>
            <a:endParaRPr lang="es-ES" sz="4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CC3B5F-9A11-69BF-2BB3-7730C8C54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90" y="4838421"/>
            <a:ext cx="9833020" cy="49813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2"/>
          <p:cNvGrpSpPr/>
          <p:nvPr/>
        </p:nvGrpSpPr>
        <p:grpSpPr>
          <a:xfrm>
            <a:off x="203200" y="141660"/>
            <a:ext cx="17910000" cy="10003680"/>
            <a:chOff x="188640" y="101520"/>
            <a:chExt cx="17910000" cy="10003680"/>
          </a:xfrm>
        </p:grpSpPr>
        <p:sp>
          <p:nvSpPr>
            <p:cNvPr id="142" name="Freeform 3"/>
            <p:cNvSpPr/>
            <p:nvPr/>
          </p:nvSpPr>
          <p:spPr>
            <a:xfrm>
              <a:off x="188640" y="181080"/>
              <a:ext cx="17910000" cy="9924120"/>
            </a:xfrm>
            <a:custGeom>
              <a:avLst/>
              <a:gdLst>
                <a:gd name="textAreaLeft" fmla="*/ 0 w 17910000"/>
                <a:gd name="textAreaRight" fmla="*/ 17910360 w 17910000"/>
                <a:gd name="textAreaTop" fmla="*/ 0 h 9924120"/>
                <a:gd name="textAreaBottom" fmla="*/ 9924480 h 9924120"/>
              </a:gdLst>
              <a:ahLst/>
              <a:cxnLst/>
              <a:rect l="textAreaLeft" t="textAreaTop" r="textAreaRight" b="textAreaBottom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3" name="TextBox 4"/>
            <p:cNvSpPr/>
            <p:nvPr/>
          </p:nvSpPr>
          <p:spPr>
            <a:xfrm>
              <a:off x="188640" y="101520"/>
              <a:ext cx="17910000" cy="10003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1953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45" name="TextBox 6"/>
          <p:cNvSpPr/>
          <p:nvPr/>
        </p:nvSpPr>
        <p:spPr>
          <a:xfrm>
            <a:off x="1028880" y="771125"/>
            <a:ext cx="8855280" cy="95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7520"/>
              </a:lnSpc>
              <a:tabLst>
                <a:tab pos="0" algn="l"/>
              </a:tabLst>
            </a:pPr>
            <a:r>
              <a:rPr lang="en-US" sz="80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Objetivos</a:t>
            </a:r>
            <a:endParaRPr lang="es-ES" sz="8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TextBox 7"/>
          <p:cNvSpPr/>
          <p:nvPr/>
        </p:nvSpPr>
        <p:spPr>
          <a:xfrm>
            <a:off x="203200" y="3117504"/>
            <a:ext cx="9220200" cy="21665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marL="342900" indent="-342900">
              <a:lnSpc>
                <a:spcPts val="2146"/>
              </a:lnSpc>
              <a:buFont typeface="Wingdings" panose="05000000000000000000" pitchFamily="2" charset="2"/>
              <a:buChar char="ü"/>
            </a:pPr>
            <a:r>
              <a:rPr lang="en-US" sz="2400" b="0" u="none" strike="noStrike" dirty="0">
                <a:solidFill>
                  <a:srgbClr val="032859"/>
                </a:solidFill>
                <a:effectLst/>
                <a:uFillTx/>
                <a:latin typeface="+mj-lt"/>
                <a:ea typeface="Open Sans 2"/>
              </a:rPr>
              <a:t>Poner </a:t>
            </a:r>
            <a:r>
              <a:rPr lang="en-US" sz="2400" b="0" u="none" strike="noStrike" dirty="0" err="1">
                <a:solidFill>
                  <a:srgbClr val="032859"/>
                </a:solidFill>
                <a:effectLst/>
                <a:uFillTx/>
                <a:latin typeface="+mj-lt"/>
                <a:ea typeface="Open Sans 2"/>
              </a:rPr>
              <a:t>en</a:t>
            </a:r>
            <a:r>
              <a:rPr lang="en-US" sz="2400" b="0" u="none" strike="noStrike" dirty="0">
                <a:solidFill>
                  <a:srgbClr val="032859"/>
                </a:solidFill>
                <a:effectLst/>
                <a:uFillTx/>
                <a:latin typeface="+mj-lt"/>
                <a:ea typeface="Open Sans 2"/>
              </a:rPr>
              <a:t> valor  </a:t>
            </a:r>
            <a:r>
              <a:rPr lang="es-ES" sz="2400" dirty="0">
                <a:solidFill>
                  <a:srgbClr val="032859"/>
                </a:solidFill>
                <a:latin typeface="+mj-lt"/>
                <a:ea typeface="Open Sans 2"/>
              </a:rPr>
              <a:t>los caminos rurales tradicionales y los paisajes de montaña y de transición entre la Vega de Granada y sus macizos montañosos, potenciando su uso turístico, cultural, educativo y recreativo. </a:t>
            </a:r>
          </a:p>
          <a:p>
            <a:pPr>
              <a:lnSpc>
                <a:spcPts val="2146"/>
              </a:lnSpc>
            </a:pPr>
            <a:endParaRPr lang="es-ES" sz="2400" dirty="0">
              <a:solidFill>
                <a:srgbClr val="032859"/>
              </a:solidFill>
              <a:latin typeface="+mj-lt"/>
              <a:ea typeface="Open Sans 2"/>
            </a:endParaRPr>
          </a:p>
          <a:p>
            <a:pPr marL="285750" indent="-285750">
              <a:lnSpc>
                <a:spcPts val="2146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32859"/>
                </a:solidFill>
                <a:latin typeface="+mj-lt"/>
                <a:ea typeface="Open Sans 2"/>
              </a:rPr>
              <a:t>Consolidar las rutas como ejes de conexión entre el área metropolitana y el territorio rural de </a:t>
            </a:r>
            <a:r>
              <a:rPr lang="es-ES" sz="2400" dirty="0" err="1">
                <a:solidFill>
                  <a:srgbClr val="032859"/>
                </a:solidFill>
                <a:latin typeface="+mj-lt"/>
                <a:ea typeface="Open Sans 2"/>
              </a:rPr>
              <a:t>Alfanevada</a:t>
            </a:r>
            <a:r>
              <a:rPr lang="es-ES" sz="2400" dirty="0">
                <a:solidFill>
                  <a:srgbClr val="032859"/>
                </a:solidFill>
                <a:latin typeface="+mj-lt"/>
                <a:ea typeface="Open Sans 2"/>
              </a:rPr>
              <a:t>, impulsando el turismo sostenible y la movilidad no motorizada.</a:t>
            </a:r>
          </a:p>
        </p:txBody>
      </p:sp>
      <p:sp>
        <p:nvSpPr>
          <p:cNvPr id="147" name="TextBox 8"/>
          <p:cNvSpPr/>
          <p:nvPr/>
        </p:nvSpPr>
        <p:spPr>
          <a:xfrm>
            <a:off x="203200" y="6504646"/>
            <a:ext cx="10071100" cy="21934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marL="410400" lvl="1" indent="-205200" defTabSz="914400">
              <a:lnSpc>
                <a:spcPts val="4408"/>
              </a:lnSpc>
              <a:buClr>
                <a:srgbClr val="032859"/>
              </a:buClr>
              <a:buFont typeface="Arial"/>
              <a:buChar char="•"/>
            </a:pPr>
            <a:r>
              <a:rPr lang="en-US" sz="2800" dirty="0" err="1">
                <a:solidFill>
                  <a:srgbClr val="032859"/>
                </a:solidFill>
                <a:latin typeface="+mj-lt"/>
              </a:rPr>
              <a:t>Favorecer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la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puesta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en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valor del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patrimonio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natural y cultural</a:t>
            </a:r>
            <a:endParaRPr lang="es-ES" sz="280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  <a:p>
            <a:pPr marL="410400" lvl="1" indent="-205200" defTabSz="914400">
              <a:lnSpc>
                <a:spcPts val="4408"/>
              </a:lnSpc>
              <a:buClr>
                <a:srgbClr val="032859"/>
              </a:buClr>
              <a:buFont typeface="Arial"/>
              <a:buChar char="•"/>
            </a:pPr>
            <a:r>
              <a:rPr lang="en-US" sz="2800" dirty="0" err="1">
                <a:solidFill>
                  <a:srgbClr val="032859"/>
                </a:solidFill>
                <a:latin typeface="+mj-lt"/>
              </a:rPr>
              <a:t>Promover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la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movilidad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sostenible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y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el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turismo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responsable</a:t>
            </a:r>
            <a:endParaRPr lang="es-ES" sz="280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  <a:p>
            <a:pPr marL="410400" lvl="1" indent="-205200" defTabSz="914400">
              <a:lnSpc>
                <a:spcPts val="4408"/>
              </a:lnSpc>
              <a:buClr>
                <a:srgbClr val="032859"/>
              </a:buClr>
              <a:buFont typeface="Arial"/>
              <a:buChar char="•"/>
            </a:pPr>
            <a:r>
              <a:rPr lang="en-US" sz="2800" dirty="0" err="1">
                <a:solidFill>
                  <a:srgbClr val="032859"/>
                </a:solidFill>
                <a:latin typeface="+mj-lt"/>
              </a:rPr>
              <a:t>Impulsar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la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conexión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entre zonas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urbanas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y rurales</a:t>
            </a:r>
            <a:endParaRPr lang="es-ES" sz="280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  <a:p>
            <a:pPr marL="410400" lvl="1" indent="-205200" defTabSz="914400">
              <a:lnSpc>
                <a:spcPts val="4408"/>
              </a:lnSpc>
              <a:buClr>
                <a:srgbClr val="032859"/>
              </a:buClr>
              <a:buFont typeface="Arial"/>
              <a:buChar char="•"/>
            </a:pPr>
            <a:r>
              <a:rPr lang="en-US" sz="2800" dirty="0" err="1">
                <a:solidFill>
                  <a:srgbClr val="032859"/>
                </a:solidFill>
                <a:latin typeface="+mj-lt"/>
              </a:rPr>
              <a:t>Potenciar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la cohesion territorial y la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diversificación</a:t>
            </a:r>
            <a:r>
              <a:rPr lang="en-US" sz="2800" dirty="0">
                <a:solidFill>
                  <a:srgbClr val="032859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32859"/>
                </a:solidFill>
                <a:latin typeface="+mj-lt"/>
              </a:rPr>
              <a:t>económica</a:t>
            </a:r>
            <a:endParaRPr lang="es-ES" sz="280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sp>
        <p:nvSpPr>
          <p:cNvPr id="148" name="TextBox 9"/>
          <p:cNvSpPr/>
          <p:nvPr/>
        </p:nvSpPr>
        <p:spPr>
          <a:xfrm>
            <a:off x="673190" y="2369097"/>
            <a:ext cx="7543620" cy="4584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just" defTabSz="914400">
              <a:lnSpc>
                <a:spcPts val="3390"/>
              </a:lnSpc>
              <a:tabLst>
                <a:tab pos="0" algn="l"/>
              </a:tabLst>
            </a:pPr>
            <a:r>
              <a:rPr lang="en-US" sz="4000" b="1" u="none" strike="noStrike" dirty="0" err="1">
                <a:solidFill>
                  <a:srgbClr val="032859"/>
                </a:solidFill>
                <a:effectLst/>
                <a:uFillTx/>
                <a:latin typeface="+mj-lt"/>
                <a:ea typeface="Garet Bold"/>
              </a:rPr>
              <a:t>Objetivos</a:t>
            </a:r>
            <a:r>
              <a:rPr lang="en-US" sz="4000" b="1" u="none" strike="noStrike" dirty="0">
                <a:solidFill>
                  <a:srgbClr val="032859"/>
                </a:solidFill>
                <a:effectLst/>
                <a:uFillTx/>
                <a:latin typeface="+mj-lt"/>
                <a:ea typeface="Garet Bold"/>
              </a:rPr>
              <a:t> de la </a:t>
            </a:r>
            <a:r>
              <a:rPr lang="en-US" sz="4000" b="1" u="none" strike="noStrike" dirty="0" err="1">
                <a:solidFill>
                  <a:srgbClr val="032859"/>
                </a:solidFill>
                <a:effectLst/>
                <a:uFillTx/>
                <a:latin typeface="+mj-lt"/>
                <a:ea typeface="Garet Bold"/>
              </a:rPr>
              <a:t>Medida</a:t>
            </a:r>
            <a:r>
              <a:rPr lang="en-US" sz="4000" b="1" u="none" strike="noStrike" dirty="0">
                <a:solidFill>
                  <a:srgbClr val="032859"/>
                </a:solidFill>
                <a:effectLst/>
                <a:uFillTx/>
                <a:latin typeface="+mj-lt"/>
                <a:ea typeface="Garet Bold"/>
              </a:rPr>
              <a:t> </a:t>
            </a:r>
            <a:r>
              <a:rPr lang="en-US" sz="4000" b="1" u="none" strike="noStrike" dirty="0" err="1">
                <a:solidFill>
                  <a:srgbClr val="032859"/>
                </a:solidFill>
                <a:effectLst/>
                <a:uFillTx/>
                <a:latin typeface="+mj-lt"/>
                <a:ea typeface="Garet Bold"/>
              </a:rPr>
              <a:t>Tractora</a:t>
            </a:r>
            <a:endParaRPr lang="es-ES" sz="40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pic>
        <p:nvPicPr>
          <p:cNvPr id="149" name="Imagen 148"/>
          <p:cNvPicPr/>
          <p:nvPr/>
        </p:nvPicPr>
        <p:blipFill>
          <a:blip r:embed="rId2"/>
          <a:stretch/>
        </p:blipFill>
        <p:spPr>
          <a:xfrm rot="38400">
            <a:off x="14712289" y="8000184"/>
            <a:ext cx="3186720" cy="198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7580A95D-F33C-EEB0-C588-E997F2F11150}"/>
              </a:ext>
            </a:extLst>
          </p:cNvPr>
          <p:cNvSpPr/>
          <p:nvPr/>
        </p:nvSpPr>
        <p:spPr>
          <a:xfrm>
            <a:off x="482170" y="5869088"/>
            <a:ext cx="7543620" cy="4584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just" defTabSz="914400">
              <a:lnSpc>
                <a:spcPts val="3390"/>
              </a:lnSpc>
              <a:tabLst>
                <a:tab pos="0" algn="l"/>
              </a:tabLst>
            </a:pPr>
            <a:r>
              <a:rPr lang="en-US" sz="4000" b="1" dirty="0" err="1">
                <a:solidFill>
                  <a:srgbClr val="032859"/>
                </a:solidFill>
                <a:latin typeface="+mj-lt"/>
              </a:rPr>
              <a:t>Objetivos</a:t>
            </a:r>
            <a:r>
              <a:rPr lang="en-US" sz="4000" b="1" dirty="0">
                <a:solidFill>
                  <a:srgbClr val="032859"/>
                </a:solidFill>
                <a:latin typeface="+mj-lt"/>
              </a:rPr>
              <a:t> de la Agenda </a:t>
            </a:r>
            <a:r>
              <a:rPr lang="en-US" sz="4000" b="1" dirty="0" err="1">
                <a:solidFill>
                  <a:srgbClr val="032859"/>
                </a:solidFill>
                <a:latin typeface="+mj-lt"/>
              </a:rPr>
              <a:t>urbana</a:t>
            </a:r>
            <a:endParaRPr lang="es-ES" sz="40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57D121-7584-08A0-6D83-FD3A9716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2919" y="882441"/>
            <a:ext cx="3352595" cy="22350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8D3552-D652-7489-01E5-7FF66F6C4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914" y="3713437"/>
            <a:ext cx="4031342" cy="3023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B27BC3-D543-453F-60F2-329BA3FE4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5273" y="3197064"/>
            <a:ext cx="3135358" cy="41804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549415-C1F0-89D1-6C52-67E346FBC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500" y="6245099"/>
            <a:ext cx="2800980" cy="32678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62BB95-4636-E5B3-90DD-B9CE585FD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988" y="283320"/>
            <a:ext cx="2826485" cy="37177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C59E43-9F16-B28C-E3EF-9EC7948F6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1140" y="937472"/>
            <a:ext cx="2463800" cy="32407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2"/>
          <p:cNvGrpSpPr/>
          <p:nvPr/>
        </p:nvGrpSpPr>
        <p:grpSpPr>
          <a:xfrm>
            <a:off x="188640" y="101520"/>
            <a:ext cx="17910000" cy="10003680"/>
            <a:chOff x="188640" y="101520"/>
            <a:chExt cx="17910000" cy="10003680"/>
          </a:xfrm>
        </p:grpSpPr>
        <p:sp>
          <p:nvSpPr>
            <p:cNvPr id="112" name="Freeform 3"/>
            <p:cNvSpPr/>
            <p:nvPr/>
          </p:nvSpPr>
          <p:spPr>
            <a:xfrm>
              <a:off x="188640" y="181080"/>
              <a:ext cx="17910000" cy="9924120"/>
            </a:xfrm>
            <a:custGeom>
              <a:avLst/>
              <a:gdLst>
                <a:gd name="textAreaLeft" fmla="*/ 0 w 17910000"/>
                <a:gd name="textAreaRight" fmla="*/ 17910360 w 17910000"/>
                <a:gd name="textAreaTop" fmla="*/ 0 h 9924120"/>
                <a:gd name="textAreaBottom" fmla="*/ 9924480 h 9924120"/>
              </a:gdLst>
              <a:ahLst/>
              <a:cxnLst/>
              <a:rect l="textAreaLeft" t="textAreaTop" r="textAreaRight" b="textAreaBottom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" name="TextBox 4"/>
            <p:cNvSpPr/>
            <p:nvPr/>
          </p:nvSpPr>
          <p:spPr>
            <a:xfrm>
              <a:off x="188640" y="101520"/>
              <a:ext cx="17910000" cy="10003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1953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aphicFrame>
        <p:nvGraphicFramePr>
          <p:cNvPr id="114" name="Table 5"/>
          <p:cNvGraphicFramePr/>
          <p:nvPr>
            <p:extLst>
              <p:ext uri="{D42A27DB-BD31-4B8C-83A1-F6EECF244321}">
                <p14:modId xmlns:p14="http://schemas.microsoft.com/office/powerpoint/2010/main" val="1513660545"/>
              </p:ext>
            </p:extLst>
          </p:nvPr>
        </p:nvGraphicFramePr>
        <p:xfrm>
          <a:off x="1298260" y="3364935"/>
          <a:ext cx="16608740" cy="5454932"/>
        </p:xfrm>
        <a:graphic>
          <a:graphicData uri="http://schemas.openxmlformats.org/drawingml/2006/table">
            <a:tbl>
              <a:tblPr/>
              <a:tblGrid>
                <a:gridCol w="4304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5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5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5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5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79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kern="1200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</a:rPr>
                        <a:t>Acciones</a:t>
                      </a:r>
                      <a:endParaRPr lang="es-ES" sz="2800" b="1" u="none" strike="noStrike" kern="1200" dirty="0">
                        <a:solidFill>
                          <a:srgbClr val="032859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08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798"/>
                        </a:lnSpc>
                      </a:pPr>
                      <a:r>
                        <a:rPr lang="es-ES" sz="2800" b="1" u="none" strike="noStrike" kern="1200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</a:rPr>
                        <a:t>Nivel de Desarrollo alto</a:t>
                      </a: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08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798"/>
                        </a:lnSpc>
                      </a:pPr>
                      <a:r>
                        <a:rPr lang="es-ES" sz="2800" b="1" u="none" strike="noStrike" kern="1200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</a:rPr>
                        <a:t>Nivel de Desarrollo Medio</a:t>
                      </a: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08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2798"/>
                        </a:lnSpc>
                      </a:pP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</a:rPr>
                        <a:t>Nivel de Desarrollo Bajo</a:t>
                      </a:r>
                      <a:endParaRPr lang="es-ES" sz="2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08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defTabSz="914400">
                        <a:lnSpc>
                          <a:spcPts val="2798"/>
                        </a:lnSpc>
                      </a:pPr>
                      <a:endParaRPr lang="es-ES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920">
                <a:tc>
                  <a:txBody>
                    <a:bodyPr/>
                    <a:lstStyle/>
                    <a:p>
                      <a:pPr defTabSz="914400">
                        <a:lnSpc>
                          <a:spcPts val="2798"/>
                        </a:lnSpc>
                      </a:pP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</a:rPr>
                        <a:t>Camino Histórico de Beas</a:t>
                      </a:r>
                    </a:p>
                    <a:p>
                      <a:pPr defTabSz="914400">
                        <a:lnSpc>
                          <a:spcPts val="2798"/>
                        </a:lnSpc>
                      </a:pP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</a:rPr>
                        <a:t>De Granada </a:t>
                      </a:r>
                      <a:endParaRPr lang="es-ES" sz="2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2808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2808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2808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2808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11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2808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920">
                <a:tc>
                  <a:txBody>
                    <a:bodyPr/>
                    <a:lstStyle/>
                    <a:p>
                      <a:pPr defTabSz="914400">
                        <a:lnSpc>
                          <a:spcPts val="2798"/>
                        </a:lnSpc>
                      </a:pP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Camino 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Mozárabe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de Santiago (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Quéntar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y 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Dúdar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)</a:t>
                      </a:r>
                      <a:endParaRPr lang="es-ES" sz="2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11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920">
                <a:tc>
                  <a:txBody>
                    <a:bodyPr/>
                    <a:lstStyle/>
                    <a:p>
                      <a:pPr defTabSz="914400">
                        <a:lnSpc>
                          <a:spcPts val="2798"/>
                        </a:lnSpc>
                      </a:pP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Puesta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en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valor de la Ruta 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por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la 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ribera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del Darro (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Víznar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, </a:t>
                      </a:r>
                      <a:r>
                        <a:rPr lang="en-US" sz="2800" b="1" u="none" strike="noStrike" dirty="0" err="1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Huétor</a:t>
                      </a:r>
                      <a:r>
                        <a:rPr lang="en-US" sz="2800" b="1" u="none" strike="noStrike" dirty="0">
                          <a:solidFill>
                            <a:srgbClr val="032859"/>
                          </a:solidFill>
                          <a:effectLst/>
                          <a:uFillTx/>
                          <a:latin typeface="+mj-lt"/>
                          <a:ea typeface="Open Sans 2 Bold"/>
                        </a:rPr>
                        <a:t> Santillán, Beas de Granada)</a:t>
                      </a:r>
                      <a:endParaRPr lang="es-ES" sz="2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28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+mj-lt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defTabSz="914400">
                        <a:lnSpc>
                          <a:spcPts val="1678"/>
                        </a:lnSpc>
                      </a:pPr>
                      <a:endParaRPr lang="en-US" sz="1100" b="0" u="none" strike="noStrike" dirty="0">
                        <a:solidFill>
                          <a:schemeClr val="dk1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190440" marR="190440" marT="190440" marB="19044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336276"/>
                      </a:solidFill>
                      <a:prstDash val="solid"/>
                    </a:lnT>
                    <a:lnB w="9360">
                      <a:solidFill>
                        <a:srgbClr val="33627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8" name="Group 9"/>
          <p:cNvGrpSpPr/>
          <p:nvPr/>
        </p:nvGrpSpPr>
        <p:grpSpPr>
          <a:xfrm>
            <a:off x="7088740" y="6092401"/>
            <a:ext cx="325080" cy="325080"/>
            <a:chOff x="6542640" y="6041880"/>
            <a:chExt cx="325080" cy="325080"/>
          </a:xfrm>
        </p:grpSpPr>
        <p:sp>
          <p:nvSpPr>
            <p:cNvPr id="119" name="Freeform 10"/>
            <p:cNvSpPr/>
            <p:nvPr/>
          </p:nvSpPr>
          <p:spPr>
            <a:xfrm>
              <a:off x="6542640" y="6041880"/>
              <a:ext cx="325080" cy="325080"/>
            </a:xfrm>
            <a:custGeom>
              <a:avLst/>
              <a:gdLst>
                <a:gd name="textAreaLeft" fmla="*/ 0 w 325080"/>
                <a:gd name="textAreaRight" fmla="*/ 325440 w 325080"/>
                <a:gd name="textAreaTop" fmla="*/ 0 h 325080"/>
                <a:gd name="textAreaBottom" fmla="*/ 325440 h 3250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85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" name="TextBox 11"/>
            <p:cNvSpPr/>
            <p:nvPr/>
          </p:nvSpPr>
          <p:spPr>
            <a:xfrm>
              <a:off x="6573240" y="6057000"/>
              <a:ext cx="264240" cy="27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21" name="Group 12"/>
          <p:cNvGrpSpPr/>
          <p:nvPr/>
        </p:nvGrpSpPr>
        <p:grpSpPr>
          <a:xfrm>
            <a:off x="10162680" y="4831880"/>
            <a:ext cx="325080" cy="325080"/>
            <a:chOff x="9629280" y="6041880"/>
            <a:chExt cx="325080" cy="325080"/>
          </a:xfrm>
        </p:grpSpPr>
        <p:sp>
          <p:nvSpPr>
            <p:cNvPr id="122" name="Freeform 13"/>
            <p:cNvSpPr/>
            <p:nvPr/>
          </p:nvSpPr>
          <p:spPr>
            <a:xfrm>
              <a:off x="9629280" y="6041880"/>
              <a:ext cx="325080" cy="325080"/>
            </a:xfrm>
            <a:custGeom>
              <a:avLst/>
              <a:gdLst>
                <a:gd name="textAreaLeft" fmla="*/ 0 w 325080"/>
                <a:gd name="textAreaRight" fmla="*/ 325440 w 325080"/>
                <a:gd name="textAreaTop" fmla="*/ 0 h 325080"/>
                <a:gd name="textAreaBottom" fmla="*/ 325440 h 3250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85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3" name="TextBox 14"/>
            <p:cNvSpPr/>
            <p:nvPr/>
          </p:nvSpPr>
          <p:spPr>
            <a:xfrm>
              <a:off x="9659880" y="6057000"/>
              <a:ext cx="264240" cy="27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33" name="Group 24"/>
          <p:cNvGrpSpPr/>
          <p:nvPr/>
        </p:nvGrpSpPr>
        <p:grpSpPr>
          <a:xfrm>
            <a:off x="13360740" y="7640660"/>
            <a:ext cx="325080" cy="325080"/>
            <a:chOff x="12504600" y="7043760"/>
            <a:chExt cx="325080" cy="325080"/>
          </a:xfrm>
        </p:grpSpPr>
        <p:sp>
          <p:nvSpPr>
            <p:cNvPr id="134" name="Freeform 25"/>
            <p:cNvSpPr/>
            <p:nvPr/>
          </p:nvSpPr>
          <p:spPr>
            <a:xfrm>
              <a:off x="12504600" y="7043760"/>
              <a:ext cx="325080" cy="325080"/>
            </a:xfrm>
            <a:custGeom>
              <a:avLst/>
              <a:gdLst>
                <a:gd name="textAreaLeft" fmla="*/ 0 w 325080"/>
                <a:gd name="textAreaRight" fmla="*/ 325440 w 325080"/>
                <a:gd name="textAreaTop" fmla="*/ 0 h 325080"/>
                <a:gd name="textAreaBottom" fmla="*/ 325440 h 3250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85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5" name="TextBox 26"/>
            <p:cNvSpPr/>
            <p:nvPr/>
          </p:nvSpPr>
          <p:spPr>
            <a:xfrm>
              <a:off x="12535200" y="7058880"/>
              <a:ext cx="264240" cy="27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39" name="TextBox 30"/>
          <p:cNvSpPr/>
          <p:nvPr/>
        </p:nvSpPr>
        <p:spPr>
          <a:xfrm>
            <a:off x="1028880" y="1850040"/>
            <a:ext cx="16230240" cy="10291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520"/>
              </a:lnSpc>
              <a:tabLst>
                <a:tab pos="0" algn="l"/>
              </a:tabLst>
            </a:pPr>
            <a:r>
              <a:rPr lang="en-US" sz="80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Acciones</a:t>
            </a:r>
            <a:r>
              <a:rPr lang="en-US" sz="8000" b="0" u="none" strike="noStrike" dirty="0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 </a:t>
            </a:r>
            <a:endParaRPr lang="es-ES" sz="8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Freeform 31"/>
          <p:cNvSpPr/>
          <p:nvPr/>
        </p:nvSpPr>
        <p:spPr>
          <a:xfrm flipH="1">
            <a:off x="15436440" y="181080"/>
            <a:ext cx="2662200" cy="1335240"/>
          </a:xfrm>
          <a:custGeom>
            <a:avLst/>
            <a:gdLst>
              <a:gd name="textAreaLeft" fmla="*/ -360 w 2662200"/>
              <a:gd name="textAreaRight" fmla="*/ 2662200 w 2662200"/>
              <a:gd name="textAreaTop" fmla="*/ 0 h 1335240"/>
              <a:gd name="textAreaBottom" fmla="*/ 1335600 h 1335240"/>
            </a:gdLst>
            <a:ahLst/>
            <a:cxnLst/>
            <a:rect l="textAreaLeft" t="textAreaTop" r="textAreaRight" b="textAreaBottom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DCDF94-8681-3493-297B-9FBF99297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053" y="8075056"/>
            <a:ext cx="3218967" cy="20301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2"/>
          <p:cNvGrpSpPr/>
          <p:nvPr/>
        </p:nvGrpSpPr>
        <p:grpSpPr>
          <a:xfrm>
            <a:off x="378000" y="0"/>
            <a:ext cx="17910000" cy="10003680"/>
            <a:chOff x="188640" y="101520"/>
            <a:chExt cx="17910000" cy="10003680"/>
          </a:xfrm>
        </p:grpSpPr>
        <p:sp>
          <p:nvSpPr>
            <p:cNvPr id="151" name="Freeform 3"/>
            <p:cNvSpPr/>
            <p:nvPr/>
          </p:nvSpPr>
          <p:spPr>
            <a:xfrm>
              <a:off x="188640" y="181080"/>
              <a:ext cx="17910000" cy="9924120"/>
            </a:xfrm>
            <a:custGeom>
              <a:avLst/>
              <a:gdLst>
                <a:gd name="textAreaLeft" fmla="*/ 0 w 17910000"/>
                <a:gd name="textAreaRight" fmla="*/ 17910360 w 17910000"/>
                <a:gd name="textAreaTop" fmla="*/ 0 h 9924120"/>
                <a:gd name="textAreaBottom" fmla="*/ 9924480 h 9924120"/>
              </a:gdLst>
              <a:ahLst/>
              <a:cxnLst/>
              <a:rect l="textAreaLeft" t="textAreaTop" r="textAreaRight" b="textAreaBottom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" name="TextBox 4"/>
            <p:cNvSpPr/>
            <p:nvPr/>
          </p:nvSpPr>
          <p:spPr>
            <a:xfrm>
              <a:off x="188640" y="101520"/>
              <a:ext cx="17910000" cy="10003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1953"/>
                </a:lnSpc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69" name="TextBox 21"/>
          <p:cNvSpPr/>
          <p:nvPr/>
        </p:nvSpPr>
        <p:spPr>
          <a:xfrm>
            <a:off x="673280" y="1273056"/>
            <a:ext cx="16230240" cy="95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520"/>
              </a:lnSpc>
              <a:tabLst>
                <a:tab pos="0" algn="l"/>
              </a:tabLst>
            </a:pPr>
            <a:r>
              <a:rPr lang="en-US" sz="8000" b="0" u="none" strike="noStrike" dirty="0" err="1">
                <a:solidFill>
                  <a:srgbClr val="032859"/>
                </a:solidFill>
                <a:effectLst/>
                <a:uFillTx/>
                <a:latin typeface="League Spartan"/>
                <a:ea typeface="League Spartan"/>
              </a:rPr>
              <a:t>Desafíos</a:t>
            </a:r>
            <a:endParaRPr lang="es-ES" sz="8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TextBox 22"/>
          <p:cNvSpPr/>
          <p:nvPr/>
        </p:nvSpPr>
        <p:spPr>
          <a:xfrm>
            <a:off x="1111550" y="6486554"/>
            <a:ext cx="4076280" cy="25589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Coordinación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eficaz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y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comprometida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de 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todas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dirty="0">
                <a:solidFill>
                  <a:srgbClr val="336276"/>
                </a:solidFill>
                <a:latin typeface="+mj-lt"/>
                <a:ea typeface="Open Sans 2"/>
              </a:rPr>
              <a:t>las </a:t>
            </a:r>
            <a:r>
              <a:rPr lang="en-US" sz="2800" dirty="0" err="1">
                <a:solidFill>
                  <a:srgbClr val="336276"/>
                </a:solidFill>
                <a:latin typeface="+mj-lt"/>
                <a:ea typeface="Open Sans 2"/>
              </a:rPr>
              <a:t>a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dministraciones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competentes</a:t>
            </a:r>
            <a:endParaRPr lang="en-US" sz="2800" b="0" u="none" strike="noStrike" dirty="0">
              <a:solidFill>
                <a:srgbClr val="336276"/>
              </a:solidFill>
              <a:effectLst/>
              <a:uFillTx/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para 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conseguir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los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objetivos</a:t>
            </a:r>
            <a:endParaRPr lang="es-ES" sz="28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pic>
        <p:nvPicPr>
          <p:cNvPr id="176" name="Imagen 175"/>
          <p:cNvPicPr/>
          <p:nvPr/>
        </p:nvPicPr>
        <p:blipFill>
          <a:blip r:embed="rId2"/>
          <a:stretch/>
        </p:blipFill>
        <p:spPr>
          <a:xfrm rot="38400">
            <a:off x="14986814" y="7962158"/>
            <a:ext cx="3186720" cy="1985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6A4F7A-7D65-6BC6-50E2-6E1BEEBD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44" y="2885503"/>
            <a:ext cx="3736897" cy="37368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2EE1E7-DE7E-CEA4-0B6D-3D9553833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549" y="2888106"/>
            <a:ext cx="3821780" cy="382178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71EA93EC-97E6-A90E-2A13-5E645EEE315E}"/>
              </a:ext>
            </a:extLst>
          </p:cNvPr>
          <p:cNvSpPr/>
          <p:nvPr/>
        </p:nvSpPr>
        <p:spPr>
          <a:xfrm>
            <a:off x="6910811" y="6622400"/>
            <a:ext cx="3293089" cy="14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Financiación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decuada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latin typeface="+mj-lt"/>
                <a:ea typeface="Open Sans 2"/>
              </a:rPr>
              <a:t> 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dirty="0">
                <a:solidFill>
                  <a:srgbClr val="336276"/>
                </a:solidFill>
                <a:latin typeface="+mj-lt"/>
                <a:ea typeface="Open Sans 2"/>
              </a:rPr>
              <a:t>y </a:t>
            </a:r>
            <a:r>
              <a:rPr lang="en-US" sz="2800" dirty="0" err="1">
                <a:solidFill>
                  <a:srgbClr val="336276"/>
                </a:solidFill>
                <a:latin typeface="+mj-lt"/>
                <a:ea typeface="Open Sans 2"/>
              </a:rPr>
              <a:t>sostenida</a:t>
            </a:r>
            <a:r>
              <a:rPr lang="en-US" sz="2800" dirty="0">
                <a:solidFill>
                  <a:srgbClr val="336276"/>
                </a:solidFill>
                <a:latin typeface="+mj-lt"/>
                <a:ea typeface="Open Sans 2"/>
              </a:rPr>
              <a:t> </a:t>
            </a:r>
            <a:r>
              <a:rPr lang="en-US" sz="2800" dirty="0" err="1">
                <a:solidFill>
                  <a:srgbClr val="336276"/>
                </a:solidFill>
                <a:latin typeface="+mj-lt"/>
                <a:ea typeface="Open Sans 2"/>
              </a:rPr>
              <a:t>en</a:t>
            </a:r>
            <a:r>
              <a:rPr lang="en-US" sz="2800" dirty="0">
                <a:solidFill>
                  <a:srgbClr val="336276"/>
                </a:solidFill>
                <a:latin typeface="+mj-lt"/>
                <a:ea typeface="Open Sans 2"/>
              </a:rPr>
              <a:t> </a:t>
            </a:r>
            <a:r>
              <a:rPr lang="en-US" sz="2800" dirty="0" err="1">
                <a:solidFill>
                  <a:srgbClr val="336276"/>
                </a:solidFill>
                <a:latin typeface="+mj-lt"/>
                <a:ea typeface="Open Sans 2"/>
              </a:rPr>
              <a:t>el</a:t>
            </a:r>
            <a:r>
              <a:rPr lang="en-US" sz="2800" dirty="0">
                <a:solidFill>
                  <a:srgbClr val="336276"/>
                </a:solidFill>
                <a:latin typeface="+mj-lt"/>
                <a:ea typeface="Open Sans 2"/>
              </a:rPr>
              <a:t> 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latin typeface="+mj-lt"/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dirty="0" err="1">
                <a:solidFill>
                  <a:srgbClr val="336276"/>
                </a:solidFill>
                <a:latin typeface="+mj-lt"/>
                <a:ea typeface="Open Sans 2"/>
              </a:rPr>
              <a:t>tiempo</a:t>
            </a:r>
            <a:endParaRPr lang="en-US" sz="2800" b="0" u="none" strike="noStrike" dirty="0">
              <a:solidFill>
                <a:srgbClr val="336276"/>
              </a:solidFill>
              <a:effectLst/>
              <a:uFillTx/>
              <a:latin typeface="+mj-lt"/>
              <a:ea typeface="Open Sans 2"/>
            </a:endParaRPr>
          </a:p>
          <a:p>
            <a:pPr algn="just" defTabSz="914400">
              <a:lnSpc>
                <a:spcPts val="1809"/>
              </a:lnSpc>
            </a:pPr>
            <a:endParaRPr lang="es-ES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D7AA9A2-FEAE-FABC-83E6-22519052F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859" y="2843300"/>
            <a:ext cx="4000499" cy="40004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469900"/>
          </a:effectLst>
        </p:spPr>
      </p:pic>
      <p:sp>
        <p:nvSpPr>
          <p:cNvPr id="11" name="TextBox 22">
            <a:extLst>
              <a:ext uri="{FF2B5EF4-FFF2-40B4-BE49-F238E27FC236}">
                <a16:creationId xmlns:a16="http://schemas.microsoft.com/office/drawing/2014/main" id="{1A0540F7-52D6-D64E-302D-50E8068EA678}"/>
              </a:ext>
            </a:extLst>
          </p:cNvPr>
          <p:cNvSpPr/>
          <p:nvPr/>
        </p:nvSpPr>
        <p:spPr>
          <a:xfrm>
            <a:off x="11993159" y="6187799"/>
            <a:ext cx="3293089" cy="1870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914400">
              <a:lnSpc>
                <a:spcPts val="1809"/>
              </a:lnSpc>
            </a:pPr>
            <a:r>
              <a:rPr lang="en-US" sz="2800" b="0" u="none" strike="noStrike" dirty="0" err="1">
                <a:solidFill>
                  <a:srgbClr val="336276"/>
                </a:solidFill>
                <a:effectLst/>
                <a:uFillTx/>
                <a:ea typeface="Open Sans 2"/>
              </a:rPr>
              <a:t>Implicación</a:t>
            </a:r>
            <a:r>
              <a:rPr lang="en-US" sz="2800" b="0" u="none" strike="noStrike" dirty="0">
                <a:solidFill>
                  <a:srgbClr val="336276"/>
                </a:solidFill>
                <a:effectLst/>
                <a:uFillTx/>
                <a:ea typeface="Open Sans 2"/>
              </a:rPr>
              <a:t> real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dirty="0">
                <a:solidFill>
                  <a:srgbClr val="336276"/>
                </a:solidFill>
                <a:ea typeface="Open Sans 2"/>
              </a:rPr>
              <a:t>de las personas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dirty="0">
                <a:solidFill>
                  <a:srgbClr val="336276"/>
                </a:solidFill>
                <a:ea typeface="Open Sans 2"/>
              </a:rPr>
              <a:t> (</a:t>
            </a:r>
            <a:r>
              <a:rPr lang="en-US" sz="2800" dirty="0" err="1">
                <a:solidFill>
                  <a:srgbClr val="336276"/>
                </a:solidFill>
                <a:ea typeface="Open Sans 2"/>
              </a:rPr>
              <a:t>ciudadanía</a:t>
            </a:r>
            <a:r>
              <a:rPr lang="en-US" sz="2800" dirty="0">
                <a:solidFill>
                  <a:srgbClr val="336276"/>
                </a:solidFill>
                <a:ea typeface="Open Sans 2"/>
              </a:rPr>
              <a:t>) </a:t>
            </a:r>
            <a:r>
              <a:rPr lang="en-US" sz="2800" dirty="0" err="1">
                <a:solidFill>
                  <a:srgbClr val="336276"/>
                </a:solidFill>
                <a:ea typeface="Open Sans 2"/>
              </a:rPr>
              <a:t>que</a:t>
            </a:r>
            <a:r>
              <a:rPr lang="en-US" sz="2800" dirty="0">
                <a:solidFill>
                  <a:srgbClr val="336276"/>
                </a:solidFill>
                <a:ea typeface="Open Sans 2"/>
              </a:rPr>
              <a:t> </a:t>
            </a:r>
          </a:p>
          <a:p>
            <a:pPr algn="ctr" defTabSz="914400">
              <a:lnSpc>
                <a:spcPts val="1809"/>
              </a:lnSpc>
            </a:pPr>
            <a:endParaRPr lang="en-US" sz="2800" dirty="0">
              <a:solidFill>
                <a:srgbClr val="336276"/>
              </a:solidFill>
              <a:ea typeface="Open Sans 2"/>
            </a:endParaRPr>
          </a:p>
          <a:p>
            <a:pPr algn="ctr" defTabSz="914400">
              <a:lnSpc>
                <a:spcPts val="1809"/>
              </a:lnSpc>
            </a:pPr>
            <a:r>
              <a:rPr lang="en-US" sz="2800" dirty="0" err="1">
                <a:solidFill>
                  <a:srgbClr val="336276"/>
                </a:solidFill>
                <a:ea typeface="Open Sans 2"/>
              </a:rPr>
              <a:t>habitan</a:t>
            </a:r>
            <a:r>
              <a:rPr lang="en-US" sz="2800" dirty="0">
                <a:solidFill>
                  <a:srgbClr val="336276"/>
                </a:solidFill>
                <a:ea typeface="Open Sans 2"/>
              </a:rPr>
              <a:t> </a:t>
            </a:r>
            <a:r>
              <a:rPr lang="en-US" sz="2800" dirty="0" err="1">
                <a:solidFill>
                  <a:srgbClr val="336276"/>
                </a:solidFill>
                <a:ea typeface="Open Sans 2"/>
              </a:rPr>
              <a:t>el</a:t>
            </a:r>
            <a:r>
              <a:rPr lang="en-US" sz="2800" dirty="0">
                <a:solidFill>
                  <a:srgbClr val="336276"/>
                </a:solidFill>
                <a:ea typeface="Open Sans 2"/>
              </a:rPr>
              <a:t> </a:t>
            </a:r>
            <a:r>
              <a:rPr lang="en-US" sz="2800" dirty="0" err="1">
                <a:solidFill>
                  <a:srgbClr val="336276"/>
                </a:solidFill>
                <a:ea typeface="Open Sans 2"/>
              </a:rPr>
              <a:t>territorio</a:t>
            </a:r>
            <a:endParaRPr lang="en-US" sz="2800" b="0" u="none" strike="noStrike" dirty="0">
              <a:solidFill>
                <a:srgbClr val="336276"/>
              </a:solidFill>
              <a:effectLst/>
              <a:uFillTx/>
              <a:ea typeface="Open Sans 2"/>
            </a:endParaRPr>
          </a:p>
          <a:p>
            <a:pPr algn="just" defTabSz="914400">
              <a:lnSpc>
                <a:spcPts val="1809"/>
              </a:lnSpc>
            </a:pPr>
            <a:endParaRPr lang="es-ES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0272FC4-1CA0-44B7-B22B-A2C5CC115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0207" y="172433"/>
            <a:ext cx="3304318" cy="1658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2"/>
          <p:cNvGrpSpPr/>
          <p:nvPr/>
        </p:nvGrpSpPr>
        <p:grpSpPr>
          <a:xfrm>
            <a:off x="416880" y="288720"/>
            <a:ext cx="17453880" cy="9564840"/>
            <a:chOff x="416880" y="288720"/>
            <a:chExt cx="17453880" cy="9564840"/>
          </a:xfrm>
        </p:grpSpPr>
        <p:sp>
          <p:nvSpPr>
            <p:cNvPr id="178" name="Freeform 3"/>
            <p:cNvSpPr/>
            <p:nvPr/>
          </p:nvSpPr>
          <p:spPr>
            <a:xfrm>
              <a:off x="416880" y="433440"/>
              <a:ext cx="17453880" cy="9420120"/>
            </a:xfrm>
            <a:custGeom>
              <a:avLst/>
              <a:gdLst>
                <a:gd name="textAreaLeft" fmla="*/ 0 w 17453880"/>
                <a:gd name="textAreaRight" fmla="*/ 17454240 w 17453880"/>
                <a:gd name="textAreaTop" fmla="*/ 0 h 9420120"/>
                <a:gd name="textAreaBottom" fmla="*/ 9420480 h 9420120"/>
              </a:gdLst>
              <a:ahLst/>
              <a:cxnLst/>
              <a:rect l="textAreaLeft" t="textAreaTop" r="textAreaRight" b="textAreaBottom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noFill/>
            <a:ln w="95250" cap="sq">
              <a:solidFill>
                <a:srgbClr val="03285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9" name="TextBox 4"/>
            <p:cNvSpPr/>
            <p:nvPr/>
          </p:nvSpPr>
          <p:spPr>
            <a:xfrm>
              <a:off x="416880" y="288720"/>
              <a:ext cx="17453880" cy="956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80" name="Group 5"/>
          <p:cNvGrpSpPr/>
          <p:nvPr/>
        </p:nvGrpSpPr>
        <p:grpSpPr>
          <a:xfrm>
            <a:off x="516240" y="361800"/>
            <a:ext cx="17257680" cy="9394560"/>
            <a:chOff x="516240" y="361800"/>
            <a:chExt cx="17257680" cy="9394560"/>
          </a:xfrm>
        </p:grpSpPr>
        <p:sp>
          <p:nvSpPr>
            <p:cNvPr id="181" name="Freeform 6"/>
            <p:cNvSpPr/>
            <p:nvPr/>
          </p:nvSpPr>
          <p:spPr>
            <a:xfrm>
              <a:off x="516240" y="506520"/>
              <a:ext cx="17257680" cy="9249840"/>
            </a:xfrm>
            <a:custGeom>
              <a:avLst/>
              <a:gdLst>
                <a:gd name="textAreaLeft" fmla="*/ 0 w 17257680"/>
                <a:gd name="textAreaRight" fmla="*/ 17258040 w 17257680"/>
                <a:gd name="textAreaTop" fmla="*/ 0 h 9249840"/>
                <a:gd name="textAreaBottom" fmla="*/ 9250200 h 9249840"/>
              </a:gdLst>
              <a:ahLst/>
              <a:cxnLst/>
              <a:rect l="textAreaLeft" t="textAreaTop" r="textAreaRight" b="textAreaBottom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noFill/>
            <a:ln w="95250" cap="sq">
              <a:solidFill>
                <a:srgbClr val="6DE17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2" name="TextBox 7"/>
            <p:cNvSpPr/>
            <p:nvPr/>
          </p:nvSpPr>
          <p:spPr>
            <a:xfrm>
              <a:off x="516240" y="361800"/>
              <a:ext cx="17257680" cy="9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83" name="Group 8"/>
          <p:cNvGrpSpPr/>
          <p:nvPr/>
        </p:nvGrpSpPr>
        <p:grpSpPr>
          <a:xfrm>
            <a:off x="565200" y="408240"/>
            <a:ext cx="17157240" cy="9301680"/>
            <a:chOff x="565200" y="408240"/>
            <a:chExt cx="17157240" cy="9301680"/>
          </a:xfrm>
        </p:grpSpPr>
        <p:sp>
          <p:nvSpPr>
            <p:cNvPr id="184" name="Freeform 9"/>
            <p:cNvSpPr/>
            <p:nvPr/>
          </p:nvSpPr>
          <p:spPr>
            <a:xfrm>
              <a:off x="565200" y="552960"/>
              <a:ext cx="17157240" cy="9156960"/>
            </a:xfrm>
            <a:custGeom>
              <a:avLst/>
              <a:gdLst>
                <a:gd name="textAreaLeft" fmla="*/ 0 w 17157240"/>
                <a:gd name="textAreaRight" fmla="*/ 17157600 w 17157240"/>
                <a:gd name="textAreaTop" fmla="*/ 0 h 9156960"/>
                <a:gd name="textAreaBottom" fmla="*/ 9157320 h 9156960"/>
              </a:gdLst>
              <a:ahLst/>
              <a:cxnLst/>
              <a:rect l="textAreaLeft" t="textAreaTop" r="textAreaRight" b="textAreaBottom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92A0B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5" name="TextBox 10"/>
            <p:cNvSpPr/>
            <p:nvPr/>
          </p:nvSpPr>
          <p:spPr>
            <a:xfrm>
              <a:off x="565200" y="408240"/>
              <a:ext cx="17157240" cy="930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659"/>
                </a:lnSpc>
              </a:pPr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6" name="Freeform 11"/>
          <p:cNvSpPr/>
          <p:nvPr/>
        </p:nvSpPr>
        <p:spPr>
          <a:xfrm>
            <a:off x="658080" y="229320"/>
            <a:ext cx="11660760" cy="9373320"/>
          </a:xfrm>
          <a:custGeom>
            <a:avLst/>
            <a:gdLst>
              <a:gd name="textAreaLeft" fmla="*/ 0 w 11660760"/>
              <a:gd name="textAreaRight" fmla="*/ 11661120 w 11660760"/>
              <a:gd name="textAreaTop" fmla="*/ 0 h 9373320"/>
              <a:gd name="textAreaBottom" fmla="*/ 9373680 h 9373320"/>
            </a:gdLst>
            <a:ahLst/>
            <a:cxnLst/>
            <a:rect l="textAreaLeft" t="textAreaTop" r="textAreaRight" b="textAreaBottom"/>
            <a:pathLst>
              <a:path w="11661165" h="9373701">
                <a:moveTo>
                  <a:pt x="0" y="0"/>
                </a:moveTo>
                <a:lnTo>
                  <a:pt x="11661164" y="0"/>
                </a:lnTo>
                <a:lnTo>
                  <a:pt x="11661164" y="9373702"/>
                </a:lnTo>
                <a:lnTo>
                  <a:pt x="0" y="93737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alphaModFix amt="40000"/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AutoShape 12"/>
          <p:cNvSpPr/>
          <p:nvPr/>
        </p:nvSpPr>
        <p:spPr>
          <a:xfrm flipV="1">
            <a:off x="8570160" y="4594320"/>
            <a:ext cx="7992720" cy="9360"/>
          </a:xfrm>
          <a:prstGeom prst="line">
            <a:avLst/>
          </a:prstGeom>
          <a:ln w="57150">
            <a:solidFill>
              <a:srgbClr val="0328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35640" rIns="90000" bIns="-35640" anchor="t" anchorCtr="1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TextBox 13"/>
          <p:cNvSpPr/>
          <p:nvPr/>
        </p:nvSpPr>
        <p:spPr>
          <a:xfrm>
            <a:off x="3137040" y="1967400"/>
            <a:ext cx="13425840" cy="18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7200"/>
              </a:lnSpc>
            </a:pPr>
            <a:r>
              <a:rPr lang="en-US" sz="6000" b="0" u="none" strike="noStrike" dirty="0">
                <a:solidFill>
                  <a:srgbClr val="000000"/>
                </a:solidFill>
                <a:effectLst/>
                <a:uFillTx/>
                <a:latin typeface="League Spartan" panose="020B0604020202020204" charset="0"/>
                <a:ea typeface="League Spartan"/>
              </a:rPr>
              <a:t>II JORNADA PROVINCIAL DE</a:t>
            </a:r>
            <a:endParaRPr lang="es-ES" sz="6000" b="0" u="none" strike="noStrike" dirty="0">
              <a:solidFill>
                <a:srgbClr val="000000"/>
              </a:solidFill>
              <a:effectLst/>
              <a:uFillTx/>
              <a:latin typeface="League Spartan" panose="020B0604020202020204" charset="0"/>
            </a:endParaRPr>
          </a:p>
          <a:p>
            <a:pPr algn="r" defTabSz="914400">
              <a:lnSpc>
                <a:spcPts val="7200"/>
              </a:lnSpc>
              <a:tabLst>
                <a:tab pos="0" algn="l"/>
              </a:tabLst>
            </a:pPr>
            <a:r>
              <a:rPr lang="en-US" sz="6000" b="0" u="none" strike="noStrike" dirty="0">
                <a:solidFill>
                  <a:srgbClr val="000000"/>
                </a:solidFill>
                <a:effectLst/>
                <a:uFillTx/>
                <a:latin typeface="League Spartan" panose="020B0604020202020204" charset="0"/>
                <a:ea typeface="League Spartan"/>
              </a:rPr>
              <a:t>AGENDAS URBANAS Y RURALES</a:t>
            </a:r>
            <a:endParaRPr lang="es-ES" sz="6000" b="0" u="none" strike="noStrike" dirty="0">
              <a:solidFill>
                <a:srgbClr val="000000"/>
              </a:solidFill>
              <a:effectLst/>
              <a:uFillTx/>
              <a:latin typeface="League Spartan" panose="020B0604020202020204" charset="0"/>
            </a:endParaRPr>
          </a:p>
        </p:txBody>
      </p:sp>
      <p:sp>
        <p:nvSpPr>
          <p:cNvPr id="189" name="TextBox 14"/>
          <p:cNvSpPr/>
          <p:nvPr/>
        </p:nvSpPr>
        <p:spPr>
          <a:xfrm>
            <a:off x="11527920" y="4946040"/>
            <a:ext cx="5034960" cy="65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2999"/>
              </a:lnSpc>
            </a:pPr>
            <a:r>
              <a:rPr lang="en-US" sz="2500" b="1" u="none" strike="noStrike" dirty="0">
                <a:solidFill>
                  <a:srgbClr val="000000"/>
                </a:solidFill>
                <a:effectLst/>
                <a:uFillTx/>
                <a:latin typeface="+mj-lt"/>
                <a:ea typeface="Open Sans 2 Bold"/>
              </a:rPr>
              <a:t>La Calahorra </a:t>
            </a:r>
            <a:r>
              <a:rPr lang="en-US" sz="2500" b="0" u="none" strike="noStrike" dirty="0">
                <a:solidFill>
                  <a:srgbClr val="000000"/>
                </a:solidFill>
                <a:effectLst/>
                <a:uFillTx/>
                <a:latin typeface="+mj-lt"/>
                <a:ea typeface="Open Sans 2"/>
              </a:rPr>
              <a:t>(Granada)</a:t>
            </a:r>
            <a:endParaRPr lang="es-ES" sz="25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  <a:p>
            <a:pPr algn="r" defTabSz="914400">
              <a:lnSpc>
                <a:spcPts val="216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+mj-lt"/>
                <a:ea typeface="Open Sans 2"/>
              </a:rPr>
              <a:t>26 de </a:t>
            </a:r>
            <a:r>
              <a:rPr lang="en-US" sz="1800" b="0" u="none" strike="noStrike" dirty="0" err="1">
                <a:solidFill>
                  <a:srgbClr val="000000"/>
                </a:solidFill>
                <a:effectLst/>
                <a:uFillTx/>
                <a:latin typeface="+mj-lt"/>
                <a:ea typeface="Open Sans 2"/>
              </a:rPr>
              <a:t>noviembre</a:t>
            </a: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+mj-lt"/>
                <a:ea typeface="Open Sans 2"/>
              </a:rPr>
              <a:t> de 2025</a:t>
            </a:r>
            <a:endParaRPr lang="es-ES" sz="1800" b="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grpSp>
        <p:nvGrpSpPr>
          <p:cNvPr id="190" name="Group 15"/>
          <p:cNvGrpSpPr/>
          <p:nvPr/>
        </p:nvGrpSpPr>
        <p:grpSpPr>
          <a:xfrm>
            <a:off x="11895480" y="6681960"/>
            <a:ext cx="3204000" cy="2120760"/>
            <a:chOff x="11895480" y="6681960"/>
            <a:chExt cx="3204000" cy="2120760"/>
          </a:xfrm>
        </p:grpSpPr>
        <p:sp>
          <p:nvSpPr>
            <p:cNvPr id="191" name="Freeform 16"/>
            <p:cNvSpPr/>
            <p:nvPr/>
          </p:nvSpPr>
          <p:spPr>
            <a:xfrm>
              <a:off x="11895480" y="6681960"/>
              <a:ext cx="3204000" cy="2120760"/>
            </a:xfrm>
            <a:custGeom>
              <a:avLst/>
              <a:gdLst>
                <a:gd name="textAreaLeft" fmla="*/ 0 w 3204000"/>
                <a:gd name="textAreaRight" fmla="*/ 3204360 w 3204000"/>
                <a:gd name="textAreaTop" fmla="*/ 0 h 2120760"/>
                <a:gd name="textAreaBottom" fmla="*/ 2121120 h 2120760"/>
              </a:gdLst>
              <a:ahLst/>
              <a:cxnLst/>
              <a:rect l="textAreaLeft" t="textAreaTop" r="textAreaRight" b="textAreaBottom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92" name="Freeform 17"/>
          <p:cNvSpPr/>
          <p:nvPr/>
        </p:nvSpPr>
        <p:spPr>
          <a:xfrm>
            <a:off x="15099840" y="6893280"/>
            <a:ext cx="1054800" cy="1697760"/>
          </a:xfrm>
          <a:custGeom>
            <a:avLst/>
            <a:gdLst>
              <a:gd name="textAreaLeft" fmla="*/ 0 w 1054800"/>
              <a:gd name="textAreaRight" fmla="*/ 1055160 w 1054800"/>
              <a:gd name="textAreaTop" fmla="*/ 0 h 1697760"/>
              <a:gd name="textAreaBottom" fmla="*/ 1698120 h 1697760"/>
            </a:gdLst>
            <a:ahLst/>
            <a:cxnLst/>
            <a:rect l="textAreaLeft" t="textAreaTop" r="textAreaRight" b="textAreaBottom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295</Words>
  <Application>Microsoft Office PowerPoint</Application>
  <PresentationFormat>Personalizado</PresentationFormat>
  <Paragraphs>60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Arial</vt:lpstr>
      <vt:lpstr>Symbol</vt:lpstr>
      <vt:lpstr>Open Sans 2</vt:lpstr>
      <vt:lpstr>Times New Roman</vt:lpstr>
      <vt:lpstr>League Spartan</vt:lpstr>
      <vt:lpstr>Calibri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Jornada Provincial de Agendas Urbanas y Rurales</dc:title>
  <dc:subject/>
  <dc:creator>MariaJose</dc:creator>
  <dc:description/>
  <cp:lastModifiedBy>Usuario</cp:lastModifiedBy>
  <cp:revision>8</cp:revision>
  <dcterms:created xsi:type="dcterms:W3CDTF">2006-08-16T00:00:00Z</dcterms:created>
  <dcterms:modified xsi:type="dcterms:W3CDTF">2025-11-25T07:52:03Z</dcterms:modified>
  <dc:identifier>DAG3J2_yuyk</dc:identifier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