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7" r:id="rId8"/>
    <p:sldId id="261" r:id="rId9"/>
    <p:sldId id="263" r:id="rId10"/>
    <p:sldId id="265" r:id="rId11"/>
    <p:sldId id="266" r:id="rId12"/>
    <p:sldId id="262" r:id="rId13"/>
  </p:sldIdLst>
  <p:sldSz cx="18288000" cy="10287000"/>
  <p:notesSz cx="6858000" cy="9144000"/>
  <p:embeddedFontLst>
    <p:embeddedFont>
      <p:font typeface="League Spartan" panose="020B0604020202020204" charset="0"/>
      <p:regular r:id="rId14"/>
    </p:embeddedFont>
    <p:embeddedFont>
      <p:font typeface="Open Sans 2" panose="020B0604020202020204" charset="0"/>
      <p:regular r:id="rId15"/>
    </p:embeddedFont>
    <p:embeddedFont>
      <p:font typeface="Open Sans 2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svg"/><Relationship Id="rId7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0.svg"/><Relationship Id="rId7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2.svg"/><Relationship Id="rId10" Type="http://schemas.openxmlformats.org/officeDocument/2006/relationships/image" Target="../media/image8.png"/><Relationship Id="rId4" Type="http://schemas.openxmlformats.org/officeDocument/2006/relationships/image" Target="../media/image31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sv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sv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6980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5349" y="1221296"/>
            <a:ext cx="11036006" cy="8489034"/>
          </a:xfrm>
          <a:custGeom>
            <a:avLst/>
            <a:gdLst/>
            <a:ahLst/>
            <a:cxnLst/>
            <a:rect l="l" t="t" r="r" b="b"/>
            <a:pathLst>
              <a:path w="11036006" h="8489034">
                <a:moveTo>
                  <a:pt x="0" y="0"/>
                </a:moveTo>
                <a:lnTo>
                  <a:pt x="11036005" y="0"/>
                </a:lnTo>
                <a:lnTo>
                  <a:pt x="11036005" y="8489034"/>
                </a:lnTo>
                <a:lnTo>
                  <a:pt x="0" y="8489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94" b="-2152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16963" y="433316"/>
            <a:ext cx="17454074" cy="9420368"/>
            <a:chOff x="0" y="0"/>
            <a:chExt cx="4596958" cy="24810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96958" cy="2481085"/>
            </a:xfrm>
            <a:custGeom>
              <a:avLst/>
              <a:gdLst/>
              <a:ahLst/>
              <a:cxnLst/>
              <a:rect l="l" t="t" r="r" b="b"/>
              <a:pathLst>
                <a:path w="4596958" h="2481085">
                  <a:moveTo>
                    <a:pt x="0" y="0"/>
                  </a:moveTo>
                  <a:lnTo>
                    <a:pt x="4596958" y="0"/>
                  </a:lnTo>
                  <a:lnTo>
                    <a:pt x="4596958" y="2481085"/>
                  </a:lnTo>
                  <a:lnTo>
                    <a:pt x="0" y="2481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32859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96958" cy="251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6154" y="506491"/>
            <a:ext cx="17257924" cy="9250234"/>
            <a:chOff x="0" y="0"/>
            <a:chExt cx="4545297" cy="24362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45297" cy="2436276"/>
            </a:xfrm>
            <a:custGeom>
              <a:avLst/>
              <a:gdLst/>
              <a:ahLst/>
              <a:cxnLst/>
              <a:rect l="l" t="t" r="r" b="b"/>
              <a:pathLst>
                <a:path w="4545297" h="2436276">
                  <a:moveTo>
                    <a:pt x="0" y="0"/>
                  </a:moveTo>
                  <a:lnTo>
                    <a:pt x="4545297" y="0"/>
                  </a:lnTo>
                  <a:lnTo>
                    <a:pt x="4545297" y="2436276"/>
                  </a:lnTo>
                  <a:lnTo>
                    <a:pt x="0" y="2436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545297" cy="247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6963" y="433316"/>
            <a:ext cx="17157422" cy="9157443"/>
            <a:chOff x="0" y="0"/>
            <a:chExt cx="4518827" cy="24118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92A0B4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95648" y="6681901"/>
            <a:ext cx="3204287" cy="2121077"/>
            <a:chOff x="0" y="0"/>
            <a:chExt cx="8956231" cy="59285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56232" cy="5928575"/>
            </a:xfrm>
            <a:custGeom>
              <a:avLst/>
              <a:gdLst/>
              <a:ahLst/>
              <a:cxnLst/>
              <a:rect l="l" t="t" r="r" b="b"/>
              <a:pathLst>
                <a:path w="8956232" h="5928575">
                  <a:moveTo>
                    <a:pt x="0" y="1091202"/>
                  </a:moveTo>
                  <a:lnTo>
                    <a:pt x="8799943" y="0"/>
                  </a:lnTo>
                  <a:lnTo>
                    <a:pt x="8956232" y="3846823"/>
                  </a:lnTo>
                  <a:lnTo>
                    <a:pt x="7534928" y="4691307"/>
                  </a:lnTo>
                  <a:lnTo>
                    <a:pt x="7922891" y="5928575"/>
                  </a:lnTo>
                  <a:lnTo>
                    <a:pt x="97450" y="5928575"/>
                  </a:lnTo>
                  <a:lnTo>
                    <a:pt x="972664" y="2067023"/>
                  </a:lnTo>
                  <a:lnTo>
                    <a:pt x="253738" y="2105074"/>
                  </a:lnTo>
                  <a:close/>
                </a:path>
              </a:pathLst>
            </a:custGeom>
            <a:blipFill>
              <a:blip r:embed="rId3"/>
              <a:stretch>
                <a:fillRect t="-3466" b="-3466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15099936" y="6893345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AutoShape 18"/>
          <p:cNvSpPr/>
          <p:nvPr/>
        </p:nvSpPr>
        <p:spPr>
          <a:xfrm flipV="1">
            <a:off x="8570287" y="4594385"/>
            <a:ext cx="7992823" cy="9525"/>
          </a:xfrm>
          <a:prstGeom prst="line">
            <a:avLst/>
          </a:prstGeom>
          <a:ln w="57150" cap="flat">
            <a:solidFill>
              <a:srgbClr val="F0F1F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3723751" y="1967343"/>
            <a:ext cx="1283939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 JORNADA PROVINCIAL DE</a:t>
            </a:r>
          </a:p>
          <a:p>
            <a:pPr marL="0" lvl="0" indent="0" algn="r">
              <a:lnSpc>
                <a:spcPts val="7200"/>
              </a:lnSpc>
            </a:pPr>
            <a:r>
              <a:rPr lang="en-US" sz="6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AGENDAS URBANAS Y RURALES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27852" y="4945871"/>
            <a:ext cx="503525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499" b="1" dirty="0">
                <a:solidFill>
                  <a:srgbClr val="FFFFFF"/>
                </a:solidFill>
                <a:latin typeface="+mj-lt"/>
                <a:ea typeface="Open Sans 2 Bold"/>
                <a:cs typeface="Open Sans 2 Bold"/>
                <a:sym typeface="Open Sans 2 Bold"/>
              </a:rPr>
              <a:t>La </a:t>
            </a:r>
            <a:r>
              <a:rPr lang="en-US" sz="2499" b="1" dirty="0" err="1">
                <a:solidFill>
                  <a:srgbClr val="FFFFFF"/>
                </a:solidFill>
                <a:latin typeface="+mj-lt"/>
                <a:ea typeface="Open Sans 2 Bold"/>
                <a:cs typeface="Open Sans 2 Bold"/>
                <a:sym typeface="Open Sans 2 Bold"/>
              </a:rPr>
              <a:t>Calahorra</a:t>
            </a:r>
            <a:r>
              <a:rPr lang="en-US" sz="2499" b="1" dirty="0">
                <a:solidFill>
                  <a:srgbClr val="FFFFFF"/>
                </a:solidFill>
                <a:latin typeface="+mj-lt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499" dirty="0">
                <a:solidFill>
                  <a:srgbClr val="FFFFFF"/>
                </a:solidFill>
                <a:latin typeface="+mj-lt"/>
                <a:ea typeface="Open Sans 2"/>
                <a:cs typeface="Open Sans 2"/>
                <a:sym typeface="Open Sans 2"/>
              </a:rPr>
              <a:t>(Granada)</a:t>
            </a:r>
          </a:p>
          <a:p>
            <a:pPr marL="0" lvl="0" indent="0" algn="r">
              <a:lnSpc>
                <a:spcPts val="2160"/>
              </a:lnSpc>
            </a:pPr>
            <a:r>
              <a:rPr lang="en-US" sz="1800" dirty="0">
                <a:solidFill>
                  <a:srgbClr val="FFFFFF"/>
                </a:solidFill>
                <a:latin typeface="+mj-lt"/>
                <a:ea typeface="Open Sans 2"/>
                <a:cs typeface="Open Sans 2"/>
                <a:sym typeface="Open Sans 2"/>
              </a:rPr>
              <a:t>26 de </a:t>
            </a:r>
            <a:r>
              <a:rPr lang="en-US" sz="1800" dirty="0" err="1">
                <a:solidFill>
                  <a:srgbClr val="FFFFFF"/>
                </a:solidFill>
                <a:latin typeface="+mj-lt"/>
                <a:ea typeface="Open Sans 2"/>
                <a:cs typeface="Open Sans 2"/>
                <a:sym typeface="Open Sans 2"/>
              </a:rPr>
              <a:t>noviembre</a:t>
            </a:r>
            <a:r>
              <a:rPr lang="en-US" sz="1800" dirty="0">
                <a:solidFill>
                  <a:srgbClr val="FFFFFF"/>
                </a:solidFill>
                <a:latin typeface="+mj-lt"/>
                <a:ea typeface="Open Sans 2"/>
                <a:cs typeface="Open Sans 2"/>
                <a:sym typeface="Open Sans 2"/>
              </a:rPr>
              <a:t>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5328" y="-11974"/>
            <a:ext cx="17910406" cy="10097804"/>
            <a:chOff x="0" y="-28575"/>
            <a:chExt cx="6435532" cy="3628323"/>
          </a:xfrm>
        </p:grpSpPr>
        <p:sp>
          <p:nvSpPr>
            <p:cNvPr id="3" name="Freeform 3"/>
            <p:cNvSpPr/>
            <p:nvPr/>
          </p:nvSpPr>
          <p:spPr>
            <a:xfrm>
              <a:off x="0" y="3366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09106" y="1050540"/>
            <a:ext cx="16230600" cy="10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Inversiones</a:t>
            </a:r>
            <a:endParaRPr lang="en-US" sz="8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6" name="Freeform 26"/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1" y="8473737"/>
            <a:ext cx="898153" cy="1569126"/>
          </a:xfrm>
          <a:prstGeom prst="rect">
            <a:avLst/>
          </a:prstGeom>
        </p:spPr>
      </p:pic>
      <p:graphicFrame>
        <p:nvGraphicFramePr>
          <p:cNvPr id="11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443348"/>
              </p:ext>
            </p:extLst>
          </p:nvPr>
        </p:nvGraphicFramePr>
        <p:xfrm>
          <a:off x="1710358" y="2108563"/>
          <a:ext cx="12954000" cy="7035673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4210551658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dirty="0">
                          <a:solidFill>
                            <a:schemeClr val="bg1"/>
                          </a:solidFill>
                          <a:latin typeface="+mj-lt"/>
                          <a:ea typeface="Open Sans 1 Bold"/>
                          <a:cs typeface="Open Sans 1 Bold"/>
                          <a:sym typeface="Open Sans 1 Bold"/>
                        </a:rPr>
                        <a:t>IN</a:t>
                      </a:r>
                      <a:r>
                        <a:rPr lang="en-US" sz="1999" b="1" baseline="0" dirty="0">
                          <a:solidFill>
                            <a:schemeClr val="bg1"/>
                          </a:solidFill>
                          <a:latin typeface="+mj-lt"/>
                          <a:ea typeface="Open Sans 1 Bold"/>
                          <a:cs typeface="Open Sans 1 Bold"/>
                          <a:sym typeface="Open Sans 1 Bold"/>
                        </a:rPr>
                        <a:t>VERSIONES Y ACTUACIONES</a:t>
                      </a:r>
                      <a:endParaRPr lang="en-US" sz="11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dirty="0">
                          <a:solidFill>
                            <a:schemeClr val="bg1"/>
                          </a:solidFill>
                          <a:latin typeface="+mj-lt"/>
                          <a:ea typeface="Open Sans 1 Bold"/>
                          <a:cs typeface="Open Sans 1 Bold"/>
                          <a:sym typeface="Open Sans 1 Bold"/>
                        </a:rPr>
                        <a:t>CAPÍTULO</a:t>
                      </a:r>
                      <a:endParaRPr lang="en-US" sz="11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 dirty="0">
                          <a:solidFill>
                            <a:schemeClr val="bg1"/>
                          </a:solidFill>
                          <a:latin typeface="+mj-lt"/>
                          <a:ea typeface="Open Sans 1 Bold"/>
                          <a:cs typeface="Open Sans 1 Bold"/>
                          <a:sym typeface="Open Sans 1 Bold"/>
                        </a:rPr>
                        <a:t>CUANTÍA</a:t>
                      </a:r>
                      <a:r>
                        <a:rPr lang="en-US" sz="1999" b="1" baseline="0" dirty="0">
                          <a:solidFill>
                            <a:schemeClr val="bg1"/>
                          </a:solidFill>
                          <a:latin typeface="+mj-lt"/>
                          <a:ea typeface="Open Sans 1 Bold"/>
                          <a:cs typeface="Open Sans 1 Bold"/>
                          <a:sym typeface="Open Sans 1 Bold"/>
                        </a:rPr>
                        <a:t> ESTIMADA</a:t>
                      </a:r>
                      <a:endParaRPr lang="en-US" sz="11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GRADO DE MADURACIÓN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396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Senda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Litoral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vinculada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al Aula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Subacuática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VI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156.000,00 €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Proyecto </a:t>
                      </a: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básico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96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Centro de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Interpretación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del Aula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Subacuática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VI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120.000,00 €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Proyecto de </a:t>
                      </a: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ejecución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Actuación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e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inversión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subacuática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VI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120.000,00 €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Proyecto</a:t>
                      </a: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de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ejecución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Plan de Marketing,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difusion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y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señalética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II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45.000,00 €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Memoria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técnica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y </a:t>
                      </a: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pliego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prescripciones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0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Modelo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de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gestión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, Living-Lab expert y plan de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actividades</a:t>
                      </a: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anuales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II-IV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85.000,00 €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En</a:t>
                      </a: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desarrollo</a:t>
                      </a: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y </a:t>
                      </a:r>
                      <a:r>
                        <a:rPr lang="en-US" sz="20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diseño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56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Equipamientos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VI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95.000,00 €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En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proceso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de </a:t>
                      </a:r>
                      <a:r>
                        <a:rPr 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pedir</a:t>
                      </a:r>
                      <a:r>
                        <a:rPr lang="en-US" sz="2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presupuestos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4025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TOTAL                                                                                                                      621.000,00 €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20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66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366247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16" y="148542"/>
            <a:ext cx="4250161" cy="60109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5921353"/>
            <a:ext cx="2601512" cy="367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5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199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105400" y="2209798"/>
            <a:ext cx="1070885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8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GRACIAS POR SU ATENCIÓN</a:t>
            </a:r>
          </a:p>
        </p:txBody>
      </p:sp>
      <p:sp>
        <p:nvSpPr>
          <p:cNvPr id="26" name="Freeform 26"/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97" y="2699429"/>
            <a:ext cx="1764904" cy="30833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/>
          <a:stretch/>
        </p:blipFill>
        <p:spPr>
          <a:xfrm>
            <a:off x="13984402" y="5964733"/>
            <a:ext cx="4095820" cy="412432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" t="-5748" r="1064" b="28001"/>
          <a:stretch/>
        </p:blipFill>
        <p:spPr>
          <a:xfrm>
            <a:off x="142361" y="6386329"/>
            <a:ext cx="4762500" cy="370272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9236" y="7917778"/>
            <a:ext cx="4499238" cy="21337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9" t="25589" r="5304" b="38048"/>
          <a:stretch/>
        </p:blipFill>
        <p:spPr>
          <a:xfrm>
            <a:off x="4351461" y="8031658"/>
            <a:ext cx="5105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1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963" y="433316"/>
            <a:ext cx="17454074" cy="9420368"/>
            <a:chOff x="0" y="0"/>
            <a:chExt cx="4596958" cy="24810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96958" cy="2481085"/>
            </a:xfrm>
            <a:custGeom>
              <a:avLst/>
              <a:gdLst/>
              <a:ahLst/>
              <a:cxnLst/>
              <a:rect l="l" t="t" r="r" b="b"/>
              <a:pathLst>
                <a:path w="4596958" h="2481085">
                  <a:moveTo>
                    <a:pt x="0" y="0"/>
                  </a:moveTo>
                  <a:lnTo>
                    <a:pt x="4596958" y="0"/>
                  </a:lnTo>
                  <a:lnTo>
                    <a:pt x="4596958" y="2481085"/>
                  </a:lnTo>
                  <a:lnTo>
                    <a:pt x="0" y="24810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3285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96958" cy="251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6154" y="506491"/>
            <a:ext cx="17257924" cy="9250234"/>
            <a:chOff x="0" y="0"/>
            <a:chExt cx="4545297" cy="2436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45297" cy="2436276"/>
            </a:xfrm>
            <a:custGeom>
              <a:avLst/>
              <a:gdLst/>
              <a:ahLst/>
              <a:cxnLst/>
              <a:rect l="l" t="t" r="r" b="b"/>
              <a:pathLst>
                <a:path w="4545297" h="2436276">
                  <a:moveTo>
                    <a:pt x="0" y="0"/>
                  </a:moveTo>
                  <a:lnTo>
                    <a:pt x="4545297" y="0"/>
                  </a:lnTo>
                  <a:lnTo>
                    <a:pt x="4545297" y="2436276"/>
                  </a:lnTo>
                  <a:lnTo>
                    <a:pt x="0" y="2436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5297" cy="247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5349" y="552887"/>
            <a:ext cx="17157422" cy="9157443"/>
            <a:chOff x="0" y="0"/>
            <a:chExt cx="4518827" cy="24118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18827" cy="2411837"/>
            </a:xfrm>
            <a:custGeom>
              <a:avLst/>
              <a:gdLst/>
              <a:ahLst/>
              <a:cxnLst/>
              <a:rect l="l" t="t" r="r" b="b"/>
              <a:pathLst>
                <a:path w="4518827" h="2411837">
                  <a:moveTo>
                    <a:pt x="0" y="0"/>
                  </a:moveTo>
                  <a:lnTo>
                    <a:pt x="4518827" y="0"/>
                  </a:lnTo>
                  <a:lnTo>
                    <a:pt x="4518827" y="2411837"/>
                  </a:lnTo>
                  <a:lnTo>
                    <a:pt x="0" y="2411837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92A0B4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18827" cy="244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58045" y="229160"/>
            <a:ext cx="11661165" cy="9373701"/>
          </a:xfrm>
          <a:custGeom>
            <a:avLst/>
            <a:gdLst/>
            <a:ahLst/>
            <a:cxnLst/>
            <a:rect l="l" t="t" r="r" b="b"/>
            <a:pathLst>
              <a:path w="11661165" h="9373701">
                <a:moveTo>
                  <a:pt x="0" y="0"/>
                </a:moveTo>
                <a:lnTo>
                  <a:pt x="11661164" y="0"/>
                </a:lnTo>
                <a:lnTo>
                  <a:pt x="11661164" y="9373702"/>
                </a:lnTo>
                <a:lnTo>
                  <a:pt x="0" y="93737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-21276" r="-1498" b="-26578"/>
            </a:stretch>
          </a:blipFill>
        </p:spPr>
      </p:sp>
      <p:sp>
        <p:nvSpPr>
          <p:cNvPr id="12" name="AutoShape 12"/>
          <p:cNvSpPr/>
          <p:nvPr/>
        </p:nvSpPr>
        <p:spPr>
          <a:xfrm flipV="1">
            <a:off x="8570287" y="4594385"/>
            <a:ext cx="7992823" cy="9525"/>
          </a:xfrm>
          <a:prstGeom prst="line">
            <a:avLst/>
          </a:prstGeom>
          <a:ln w="57150" cap="flat">
            <a:solidFill>
              <a:srgbClr val="03285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3137053" y="1967343"/>
            <a:ext cx="13426090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II JORNADA PROVINCIAL DE</a:t>
            </a:r>
          </a:p>
          <a:p>
            <a:pPr marL="0" lvl="0" indent="0" algn="r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AGENDAS URBANAS Y RURALES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27852" y="4945871"/>
            <a:ext cx="503525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499" b="1" dirty="0">
                <a:solidFill>
                  <a:srgbClr val="000000"/>
                </a:solidFill>
                <a:latin typeface="+mj-lt"/>
                <a:ea typeface="Open Sans 2 Bold"/>
                <a:cs typeface="Arial" panose="020B0604020202020204" pitchFamily="34" charset="0"/>
                <a:sym typeface="Open Sans 2 Bold"/>
              </a:rPr>
              <a:t>La </a:t>
            </a:r>
            <a:r>
              <a:rPr lang="en-US" sz="2499" b="1" dirty="0" err="1">
                <a:solidFill>
                  <a:srgbClr val="000000"/>
                </a:solidFill>
                <a:latin typeface="+mj-lt"/>
                <a:ea typeface="Open Sans 2 Bold"/>
                <a:cs typeface="Arial" panose="020B0604020202020204" pitchFamily="34" charset="0"/>
                <a:sym typeface="Open Sans 2 Bold"/>
              </a:rPr>
              <a:t>Calahorra</a:t>
            </a:r>
            <a:r>
              <a:rPr lang="en-US" sz="2499" b="1" dirty="0">
                <a:solidFill>
                  <a:srgbClr val="000000"/>
                </a:solidFill>
                <a:latin typeface="+mj-lt"/>
                <a:ea typeface="Open Sans 2 Bold"/>
                <a:cs typeface="Arial" panose="020B0604020202020204" pitchFamily="34" charset="0"/>
                <a:sym typeface="Open Sans 2 Bold"/>
              </a:rPr>
              <a:t> </a:t>
            </a:r>
            <a:r>
              <a:rPr lang="en-US" sz="2499" dirty="0">
                <a:solidFill>
                  <a:srgbClr val="000000"/>
                </a:solidFill>
                <a:latin typeface="+mj-lt"/>
                <a:ea typeface="Open Sans 2"/>
                <a:cs typeface="Arial" panose="020B0604020202020204" pitchFamily="34" charset="0"/>
                <a:sym typeface="Open Sans 2"/>
              </a:rPr>
              <a:t>(Granada)</a:t>
            </a:r>
          </a:p>
          <a:p>
            <a:pPr marL="0" lvl="0" indent="0" algn="r">
              <a:lnSpc>
                <a:spcPts val="2160"/>
              </a:lnSpc>
            </a:pPr>
            <a:r>
              <a:rPr lang="en-US" sz="1800" dirty="0">
                <a:solidFill>
                  <a:srgbClr val="000000"/>
                </a:solidFill>
                <a:latin typeface="+mj-lt"/>
                <a:ea typeface="Open Sans 2"/>
                <a:cs typeface="Arial" panose="020B0604020202020204" pitchFamily="34" charset="0"/>
                <a:sym typeface="Open Sans 2"/>
              </a:rPr>
              <a:t>26 de </a:t>
            </a:r>
            <a:r>
              <a:rPr lang="en-US" sz="1800" dirty="0" err="1">
                <a:solidFill>
                  <a:srgbClr val="000000"/>
                </a:solidFill>
                <a:latin typeface="+mj-lt"/>
                <a:ea typeface="Open Sans 2"/>
                <a:cs typeface="Arial" panose="020B0604020202020204" pitchFamily="34" charset="0"/>
                <a:sym typeface="Open Sans 2"/>
              </a:rPr>
              <a:t>noviembre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Open Sans 2"/>
                <a:cs typeface="Arial" panose="020B0604020202020204" pitchFamily="34" charset="0"/>
                <a:sym typeface="Open Sans 2"/>
              </a:rPr>
              <a:t> de 2025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895648" y="6681901"/>
            <a:ext cx="3204287" cy="2121077"/>
            <a:chOff x="0" y="0"/>
            <a:chExt cx="8956231" cy="59285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56232" cy="5928575"/>
            </a:xfrm>
            <a:custGeom>
              <a:avLst/>
              <a:gdLst/>
              <a:ahLst/>
              <a:cxnLst/>
              <a:rect l="l" t="t" r="r" b="b"/>
              <a:pathLst>
                <a:path w="8956232" h="5928575">
                  <a:moveTo>
                    <a:pt x="0" y="1091202"/>
                  </a:moveTo>
                  <a:lnTo>
                    <a:pt x="8799943" y="0"/>
                  </a:lnTo>
                  <a:lnTo>
                    <a:pt x="8956232" y="3846823"/>
                  </a:lnTo>
                  <a:lnTo>
                    <a:pt x="7534928" y="4691307"/>
                  </a:lnTo>
                  <a:lnTo>
                    <a:pt x="7922891" y="5928575"/>
                  </a:lnTo>
                  <a:lnTo>
                    <a:pt x="97450" y="5928575"/>
                  </a:lnTo>
                  <a:lnTo>
                    <a:pt x="972664" y="2067023"/>
                  </a:lnTo>
                  <a:lnTo>
                    <a:pt x="253738" y="2105074"/>
                  </a:lnTo>
                  <a:close/>
                </a:path>
              </a:pathLst>
            </a:custGeom>
            <a:blipFill>
              <a:blip r:embed="rId3"/>
              <a:stretch>
                <a:fillRect t="-3466" b="-3466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15099936" y="6893345"/>
            <a:ext cx="1055304" cy="1698190"/>
          </a:xfrm>
          <a:custGeom>
            <a:avLst/>
            <a:gdLst/>
            <a:ahLst/>
            <a:cxnLst/>
            <a:rect l="l" t="t" r="r" b="b"/>
            <a:pathLst>
              <a:path w="1055304" h="1698190">
                <a:moveTo>
                  <a:pt x="0" y="0"/>
                </a:moveTo>
                <a:lnTo>
                  <a:pt x="1055303" y="0"/>
                </a:lnTo>
                <a:lnTo>
                  <a:pt x="1055303" y="1698189"/>
                </a:lnTo>
                <a:lnTo>
                  <a:pt x="0" y="1698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583" y="140603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09631" y="5063140"/>
            <a:ext cx="4803145" cy="3192466"/>
            <a:chOff x="0" y="0"/>
            <a:chExt cx="1265026" cy="8408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5026" cy="840814"/>
            </a:xfrm>
            <a:custGeom>
              <a:avLst/>
              <a:gdLst/>
              <a:ahLst/>
              <a:cxnLst/>
              <a:rect l="l" t="t" r="r" b="b"/>
              <a:pathLst>
                <a:path w="1265026" h="840814">
                  <a:moveTo>
                    <a:pt x="0" y="0"/>
                  </a:moveTo>
                  <a:lnTo>
                    <a:pt x="1265026" y="0"/>
                  </a:lnTo>
                  <a:lnTo>
                    <a:pt x="1265026" y="840814"/>
                  </a:lnTo>
                  <a:lnTo>
                    <a:pt x="0" y="840814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3627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265026" cy="86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05214" y="5083022"/>
            <a:ext cx="4803145" cy="3192466"/>
            <a:chOff x="0" y="0"/>
            <a:chExt cx="1265026" cy="8408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5026" cy="840814"/>
            </a:xfrm>
            <a:custGeom>
              <a:avLst/>
              <a:gdLst/>
              <a:ahLst/>
              <a:cxnLst/>
              <a:rect l="l" t="t" r="r" b="b"/>
              <a:pathLst>
                <a:path w="1265026" h="840814">
                  <a:moveTo>
                    <a:pt x="0" y="0"/>
                  </a:moveTo>
                  <a:lnTo>
                    <a:pt x="1265026" y="0"/>
                  </a:lnTo>
                  <a:lnTo>
                    <a:pt x="1265026" y="840814"/>
                  </a:lnTo>
                  <a:lnTo>
                    <a:pt x="0" y="840814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36276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265026" cy="86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73895" y="5092963"/>
            <a:ext cx="4803145" cy="3192466"/>
            <a:chOff x="0" y="0"/>
            <a:chExt cx="1265026" cy="8408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65026" cy="840814"/>
            </a:xfrm>
            <a:custGeom>
              <a:avLst/>
              <a:gdLst/>
              <a:ahLst/>
              <a:cxnLst/>
              <a:rect l="l" t="t" r="r" b="b"/>
              <a:pathLst>
                <a:path w="1265026" h="840814">
                  <a:moveTo>
                    <a:pt x="0" y="0"/>
                  </a:moveTo>
                  <a:lnTo>
                    <a:pt x="1265026" y="0"/>
                  </a:lnTo>
                  <a:lnTo>
                    <a:pt x="1265026" y="840814"/>
                  </a:lnTo>
                  <a:lnTo>
                    <a:pt x="0" y="840814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36276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265026" cy="869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3005" y="1459508"/>
            <a:ext cx="16230600" cy="326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6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Senda</a:t>
            </a:r>
            <a:r>
              <a:rPr lang="en-US" sz="66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6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Litoral</a:t>
            </a:r>
            <a:endParaRPr lang="en-US" sz="66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ctr">
              <a:spcBef>
                <a:spcPct val="0"/>
              </a:spcBef>
              <a:spcAft>
                <a:spcPts val="1200"/>
              </a:spcAft>
            </a:pPr>
            <a:r>
              <a:rPr lang="en-US" sz="66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Aula </a:t>
            </a:r>
            <a:r>
              <a:rPr lang="en-US" sz="66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</a:t>
            </a:r>
            <a:r>
              <a:rPr lang="en-US" sz="66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ubacuática</a:t>
            </a:r>
            <a:r>
              <a:rPr lang="en-US" sz="66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y </a:t>
            </a:r>
            <a:r>
              <a:rPr lang="en-US" sz="66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Parque</a:t>
            </a:r>
            <a:r>
              <a:rPr lang="en-US" sz="66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Marino </a:t>
            </a:r>
            <a:r>
              <a:rPr lang="en-US" sz="8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</a:t>
            </a:r>
            <a:r>
              <a:rPr lang="en-US" sz="8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Restinga</a:t>
            </a:r>
            <a:r>
              <a:rPr lang="en-US" sz="8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 </a:t>
            </a:r>
            <a:r>
              <a:rPr lang="en-US" sz="8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Cautor</a:t>
            </a:r>
            <a:r>
              <a:rPr lang="en-US" sz="8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”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41671" y="5211400"/>
            <a:ext cx="4226122" cy="2878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Equipamiento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asociado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 a la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Senda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Litoral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la zona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Contraviesa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Costa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Costa oriental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granadina</a:t>
            </a:r>
            <a:endParaRPr lang="en-US" sz="3200" b="1" dirty="0">
              <a:solidFill>
                <a:srgbClr val="032859"/>
              </a:solidFill>
              <a:latin typeface="+mj-lt"/>
              <a:ea typeface="Open Sans 2"/>
              <a:cs typeface="Open Sans 2"/>
              <a:sym typeface="Open Sans 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304969" y="5835010"/>
            <a:ext cx="3740998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endParaRPr lang="en-US" sz="1900" dirty="0">
              <a:solidFill>
                <a:srgbClr val="03285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42033" y="5275319"/>
            <a:ext cx="374099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endParaRPr lang="en-US" sz="3000" b="1" dirty="0">
              <a:solidFill>
                <a:srgbClr val="03285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73224" y="5275319"/>
            <a:ext cx="374099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endParaRPr lang="en-US" sz="3000" b="1" dirty="0">
              <a:solidFill>
                <a:srgbClr val="03285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174551" y="6212810"/>
            <a:ext cx="4001831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3200" b="1" dirty="0">
                <a:solidFill>
                  <a:srgbClr val="032859"/>
                </a:solidFill>
                <a:latin typeface="+mj-lt"/>
                <a:ea typeface="Open Sans 2 Bold"/>
                <a:cs typeface="Open Sans 2 Bold"/>
                <a:sym typeface="Open Sans 2 Bold"/>
              </a:rPr>
              <a:t>Playa de La Mamola</a:t>
            </a:r>
          </a:p>
          <a:p>
            <a:pPr algn="ctr">
              <a:lnSpc>
                <a:spcPts val="3390"/>
              </a:lnSpc>
            </a:pP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 Bold"/>
                <a:cs typeface="Open Sans 2 Bold"/>
                <a:sym typeface="Open Sans 2 Bold"/>
              </a:rPr>
              <a:t>Municipio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 Bold"/>
                <a:cs typeface="Open Sans 2 Bold"/>
                <a:sym typeface="Open Sans 2 Bold"/>
              </a:rPr>
              <a:t>Polopos</a:t>
            </a:r>
            <a:endParaRPr lang="en-US" sz="3200" b="1" dirty="0">
              <a:solidFill>
                <a:srgbClr val="032859"/>
              </a:solidFill>
              <a:latin typeface="+mj-lt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1" name="Freeform 21"/>
          <p:cNvSpPr/>
          <p:nvPr/>
        </p:nvSpPr>
        <p:spPr>
          <a:xfrm flipH="1">
            <a:off x="0" y="8650166"/>
            <a:ext cx="3273669" cy="3273669"/>
          </a:xfrm>
          <a:custGeom>
            <a:avLst/>
            <a:gdLst/>
            <a:ahLst/>
            <a:cxnLst/>
            <a:rect l="l" t="t" r="r" b="b"/>
            <a:pathLst>
              <a:path w="3273669" h="3273669">
                <a:moveTo>
                  <a:pt x="3273669" y="0"/>
                </a:moveTo>
                <a:lnTo>
                  <a:pt x="0" y="0"/>
                </a:lnTo>
                <a:lnTo>
                  <a:pt x="0" y="3273668"/>
                </a:lnTo>
                <a:lnTo>
                  <a:pt x="3273669" y="3273668"/>
                </a:lnTo>
                <a:lnTo>
                  <a:pt x="32736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4604573" y="-1841714"/>
            <a:ext cx="3683427" cy="3683427"/>
          </a:xfrm>
          <a:custGeom>
            <a:avLst/>
            <a:gdLst/>
            <a:ahLst/>
            <a:cxnLst/>
            <a:rect l="l" t="t" r="r" b="b"/>
            <a:pathLst>
              <a:path w="3683427" h="3683427">
                <a:moveTo>
                  <a:pt x="3683427" y="0"/>
                </a:moveTo>
                <a:lnTo>
                  <a:pt x="0" y="0"/>
                </a:lnTo>
                <a:lnTo>
                  <a:pt x="0" y="3683428"/>
                </a:lnTo>
                <a:lnTo>
                  <a:pt x="3683427" y="3683428"/>
                </a:lnTo>
                <a:lnTo>
                  <a:pt x="36834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42" y="4544219"/>
            <a:ext cx="2991127" cy="42303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583" y="140603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62000" y="1783580"/>
            <a:ext cx="16230600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Proyecto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pionero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que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combina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educación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investigación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desarrollo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económico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sostenible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lucha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contra la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despoblación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y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preservación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 </a:t>
            </a:r>
            <a:r>
              <a:rPr lang="en-US" sz="6000" u="none" strike="noStrike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biodiversidad</a:t>
            </a:r>
            <a:r>
              <a:rPr lang="en-US" sz="6000" u="none" strike="noStrike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marina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04969" y="5835010"/>
            <a:ext cx="3740998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endParaRPr lang="en-US" sz="1900" dirty="0">
              <a:solidFill>
                <a:srgbClr val="03285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42033" y="5275319"/>
            <a:ext cx="374099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endParaRPr lang="en-US" sz="3000" b="1" dirty="0">
              <a:solidFill>
                <a:srgbClr val="03285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273224" y="5275319"/>
            <a:ext cx="374099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endParaRPr lang="en-US" sz="3000" b="1" dirty="0">
              <a:solidFill>
                <a:srgbClr val="032859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1" name="Freeform 21"/>
          <p:cNvSpPr/>
          <p:nvPr/>
        </p:nvSpPr>
        <p:spPr>
          <a:xfrm flipH="1">
            <a:off x="0" y="8650166"/>
            <a:ext cx="3273669" cy="3273669"/>
          </a:xfrm>
          <a:custGeom>
            <a:avLst/>
            <a:gdLst/>
            <a:ahLst/>
            <a:cxnLst/>
            <a:rect l="l" t="t" r="r" b="b"/>
            <a:pathLst>
              <a:path w="3273669" h="3273669">
                <a:moveTo>
                  <a:pt x="3273669" y="0"/>
                </a:moveTo>
                <a:lnTo>
                  <a:pt x="0" y="0"/>
                </a:lnTo>
                <a:lnTo>
                  <a:pt x="0" y="3273668"/>
                </a:lnTo>
                <a:lnTo>
                  <a:pt x="3273669" y="3273668"/>
                </a:lnTo>
                <a:lnTo>
                  <a:pt x="32736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4604573" y="-1841714"/>
            <a:ext cx="3683427" cy="3683427"/>
          </a:xfrm>
          <a:custGeom>
            <a:avLst/>
            <a:gdLst/>
            <a:ahLst/>
            <a:cxnLst/>
            <a:rect l="l" t="t" r="r" b="b"/>
            <a:pathLst>
              <a:path w="3683427" h="3683427">
                <a:moveTo>
                  <a:pt x="3683427" y="0"/>
                </a:moveTo>
                <a:lnTo>
                  <a:pt x="0" y="0"/>
                </a:lnTo>
                <a:lnTo>
                  <a:pt x="0" y="3683428"/>
                </a:lnTo>
                <a:lnTo>
                  <a:pt x="3683427" y="3683428"/>
                </a:lnTo>
                <a:lnTo>
                  <a:pt x="36834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96" y="5783261"/>
            <a:ext cx="4956478" cy="256054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9" t="25589" r="5304" b="38048"/>
          <a:stretch/>
        </p:blipFill>
        <p:spPr>
          <a:xfrm>
            <a:off x="6666107" y="6286403"/>
            <a:ext cx="5105400" cy="20574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528" y="6385701"/>
            <a:ext cx="449923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3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0267" y="154964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34520" y="1608803"/>
            <a:ext cx="15201900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Acciones</a:t>
            </a:r>
            <a:endParaRPr lang="en-US" sz="8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88797" y="207435"/>
            <a:ext cx="3305842" cy="1642530"/>
          </a:xfrm>
          <a:custGeom>
            <a:avLst/>
            <a:gdLst/>
            <a:ahLst/>
            <a:cxnLst/>
            <a:rect l="l" t="t" r="r" b="b"/>
            <a:pathLst>
              <a:path w="3305842" h="1642530">
                <a:moveTo>
                  <a:pt x="0" y="0"/>
                </a:moveTo>
                <a:lnTo>
                  <a:pt x="3305842" y="0"/>
                </a:lnTo>
                <a:lnTo>
                  <a:pt x="3305842" y="1642530"/>
                </a:lnTo>
                <a:lnTo>
                  <a:pt x="0" y="164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0126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93361" y="8428328"/>
            <a:ext cx="3305842" cy="1659944"/>
          </a:xfrm>
          <a:custGeom>
            <a:avLst/>
            <a:gdLst/>
            <a:ahLst/>
            <a:cxnLst/>
            <a:rect l="l" t="t" r="r" b="b"/>
            <a:pathLst>
              <a:path w="3305842" h="1659944">
                <a:moveTo>
                  <a:pt x="0" y="0"/>
                </a:moveTo>
                <a:lnTo>
                  <a:pt x="3305842" y="0"/>
                </a:lnTo>
                <a:lnTo>
                  <a:pt x="3305842" y="1659944"/>
                </a:lnTo>
                <a:lnTo>
                  <a:pt x="0" y="165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99153"/>
            </a:stretch>
          </a:blipFill>
        </p:spPr>
      </p:sp>
      <p:sp>
        <p:nvSpPr>
          <p:cNvPr id="9" name="TextBox 22"/>
          <p:cNvSpPr txBox="1"/>
          <p:nvPr/>
        </p:nvSpPr>
        <p:spPr>
          <a:xfrm>
            <a:off x="1841718" y="3445127"/>
            <a:ext cx="14158211" cy="4708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0050" indent="-400050" algn="just">
              <a:spcAft>
                <a:spcPts val="3000"/>
              </a:spcAft>
              <a:buFont typeface="+mj-lt"/>
              <a:buAutoNum type="romanUcPeriod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Aplicar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principios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sostenibilidad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economía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azul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inclusión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social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400050" indent="-400050" algn="just">
              <a:spcAft>
                <a:spcPts val="3000"/>
              </a:spcAft>
              <a:buFont typeface="+mj-lt"/>
              <a:buAutoNum type="romanUcPeriod"/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Regenerar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el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ecosistema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marino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costero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y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diversificar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la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economía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local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del municipio de Polopos,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especialmente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la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localidad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La Mamola,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pero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también de municipios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costeros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cercanos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Creación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dos zonas: un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nodo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terrestre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que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funcionará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como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Centro de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Interpretación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Divulgación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un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nodo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marino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(zona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subacuática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arrecifes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artificiales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)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donde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se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realizarán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los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diferentes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trabajos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pilotos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relacionados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con la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biodiversidad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marina.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8" y="8002083"/>
            <a:ext cx="938912" cy="16403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703" y="-579800"/>
            <a:ext cx="40005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6" y="202397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-304800" y="1181100"/>
            <a:ext cx="16230600" cy="90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48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ODS: </a:t>
            </a:r>
            <a:r>
              <a:rPr lang="en-US" sz="48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Objetivos</a:t>
            </a:r>
            <a:r>
              <a:rPr lang="en-US" sz="48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 </a:t>
            </a:r>
            <a:r>
              <a:rPr lang="en-US" sz="48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Desarrollo</a:t>
            </a:r>
            <a:r>
              <a:rPr lang="en-US" sz="48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8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Sostenible</a:t>
            </a:r>
            <a:endParaRPr lang="en-US" sz="4800" u="none" strike="noStrike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1" name="Freeform 31"/>
          <p:cNvSpPr/>
          <p:nvPr/>
        </p:nvSpPr>
        <p:spPr>
          <a:xfrm flipH="1">
            <a:off x="15436788" y="8770156"/>
            <a:ext cx="2662414" cy="1335645"/>
          </a:xfrm>
          <a:custGeom>
            <a:avLst/>
            <a:gdLst/>
            <a:ahLst/>
            <a:cxnLst/>
            <a:rect l="l" t="t" r="r" b="b"/>
            <a:pathLst>
              <a:path w="2662414" h="1335645">
                <a:moveTo>
                  <a:pt x="2662415" y="0"/>
                </a:moveTo>
                <a:lnTo>
                  <a:pt x="0" y="0"/>
                </a:lnTo>
                <a:lnTo>
                  <a:pt x="0" y="1335644"/>
                </a:lnTo>
                <a:lnTo>
                  <a:pt x="2662415" y="1335644"/>
                </a:lnTo>
                <a:lnTo>
                  <a:pt x="266241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22"/>
          <p:cNvSpPr txBox="1"/>
          <p:nvPr/>
        </p:nvSpPr>
        <p:spPr>
          <a:xfrm>
            <a:off x="1524000" y="2662721"/>
            <a:ext cx="12331482" cy="4816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0050" indent="-400050" algn="just">
              <a:spcAft>
                <a:spcPts val="3000"/>
              </a:spcAft>
              <a:buFont typeface="+mj-lt"/>
              <a:buAutoNum type="romanU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La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iniciativa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mostrará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forma tangible la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transformación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mejora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del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medio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marino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actuando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como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medida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tractora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socioeconómica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para la zona y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contribuyendo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al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cumplimiento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la Agenda 2030 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nivel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local.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Los ODS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relacionados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con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este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proyecto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son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los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siguientes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: </a:t>
            </a:r>
          </a:p>
          <a:p>
            <a:pPr algn="just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	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ODS 14: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Vida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Submarina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  <a:ea typeface="Open Sans 2"/>
              <a:cs typeface="Open Sans 2"/>
              <a:sym typeface="Open Sans 2"/>
            </a:endParaRPr>
          </a:p>
          <a:p>
            <a:pPr algn="just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	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ODS 4: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Educación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Calidad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  <a:ea typeface="Open Sans 2"/>
              <a:cs typeface="Open Sans 2"/>
              <a:sym typeface="Open Sans 2"/>
            </a:endParaRPr>
          </a:p>
          <a:p>
            <a:pPr algn="just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	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ODS 13: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Acción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por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el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Clima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  <a:ea typeface="Open Sans 2"/>
              <a:cs typeface="Open Sans 2"/>
              <a:sym typeface="Open Sans 2"/>
            </a:endParaRPr>
          </a:p>
          <a:p>
            <a:pPr algn="just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	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ODS 8: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Trabajo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Decente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Crecimiento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Económico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  <a:ea typeface="Open Sans 2"/>
              <a:cs typeface="Open Sans 2"/>
              <a:sym typeface="Open Sans 2"/>
            </a:endParaRPr>
          </a:p>
          <a:p>
            <a:pPr marL="400050" indent="-400050" algn="just">
              <a:buFont typeface="+mj-lt"/>
              <a:buAutoNum type="romanUcPeriod"/>
            </a:pPr>
            <a:endParaRPr lang="en-US" sz="3200" dirty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23" y="7429030"/>
            <a:ext cx="2143125" cy="214312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08" y="7438555"/>
            <a:ext cx="2133600" cy="21336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68" y="7429030"/>
            <a:ext cx="2143125" cy="214312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128" y="7429030"/>
            <a:ext cx="2143125" cy="214312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2" y="8267700"/>
            <a:ext cx="898153" cy="156912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2963955"/>
            <a:ext cx="6924675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94" y="141436"/>
            <a:ext cx="17992044" cy="10004127"/>
            <a:chOff x="0" y="-28575"/>
            <a:chExt cx="6464866" cy="3594663"/>
          </a:xfrm>
        </p:grpSpPr>
        <p:sp>
          <p:nvSpPr>
            <p:cNvPr id="3" name="Freeform 3"/>
            <p:cNvSpPr/>
            <p:nvPr/>
          </p:nvSpPr>
          <p:spPr>
            <a:xfrm>
              <a:off x="29334" y="-14288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468982" y="1028700"/>
            <a:ext cx="8855550" cy="10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Objetivos</a:t>
            </a:r>
            <a:endParaRPr lang="en-US" sz="8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88432" y="2432215"/>
            <a:ext cx="11869246" cy="7063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spcAft>
                <a:spcPts val="3000"/>
              </a:spcAft>
              <a:buFont typeface="+mj-lt"/>
              <a:buAutoNum type="romanUcPeriod"/>
            </a:pP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Crear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un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espacio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pionero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España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educación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investigación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regeneración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ambiental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La Mamola (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Polopos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).</a:t>
            </a:r>
          </a:p>
          <a:p>
            <a:pPr marL="571500" indent="-571500" algn="l">
              <a:spcAft>
                <a:spcPts val="3000"/>
              </a:spcAft>
              <a:buFont typeface="+mj-lt"/>
              <a:buAutoNum type="romanUcPeriod"/>
            </a:pP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Generar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un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ecosistema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didáctico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que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permita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estudiar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recuperar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hábitats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marinos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locales, al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tiempo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que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ofrece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visitas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guiadas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talleres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educativos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monitorización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tiempo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real de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entorno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del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nodo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submarino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571500" indent="-571500" algn="l">
              <a:spcAft>
                <a:spcPts val="3000"/>
              </a:spcAft>
              <a:buFont typeface="+mj-lt"/>
              <a:buAutoNum type="romanUcPeriod"/>
            </a:pP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Convertirse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Proyecto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piloto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del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eje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medioambiental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de la Agenda Urbana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Contraviesa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Costa,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complementando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otros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proyectos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como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la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Senda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Litoral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571500" indent="-571500" algn="l">
              <a:buFont typeface="+mj-lt"/>
              <a:buAutoNum type="romanUcPeriod"/>
            </a:pP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Luchar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contra el </a:t>
            </a:r>
            <a:r>
              <a:rPr lang="en-US" sz="3200" b="1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despoblamiento</a:t>
            </a:r>
            <a:r>
              <a:rPr lang="en-US" sz="3200" b="1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rural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costero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conservar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la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biodiversidad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conseguir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una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educación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inclusiva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apostar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por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la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economía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azul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1" y="8473737"/>
            <a:ext cx="898153" cy="15691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424" y="6488392"/>
            <a:ext cx="2807560" cy="39706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424" y="3924300"/>
            <a:ext cx="2694077" cy="38116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40" y="1308873"/>
            <a:ext cx="2711350" cy="38346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689" y="70012"/>
            <a:ext cx="17990622" cy="10004127"/>
            <a:chOff x="-28823" y="-28575"/>
            <a:chExt cx="6464355" cy="3594663"/>
          </a:xfrm>
        </p:grpSpPr>
        <p:sp>
          <p:nvSpPr>
            <p:cNvPr id="3" name="Freeform 3"/>
            <p:cNvSpPr/>
            <p:nvPr/>
          </p:nvSpPr>
          <p:spPr>
            <a:xfrm>
              <a:off x="-28823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>
            <a:spLocks noChangeAspect="1"/>
          </p:cNvSpPr>
          <p:nvPr/>
        </p:nvSpPr>
        <p:spPr>
          <a:xfrm rot="-5400000">
            <a:off x="13804098" y="5751278"/>
            <a:ext cx="4538707" cy="2276918"/>
          </a:xfrm>
          <a:custGeom>
            <a:avLst/>
            <a:gdLst/>
            <a:ahLst/>
            <a:cxnLst/>
            <a:rect l="l" t="t" r="r" b="b"/>
            <a:pathLst>
              <a:path w="8229600" h="4128516">
                <a:moveTo>
                  <a:pt x="0" y="0"/>
                </a:moveTo>
                <a:lnTo>
                  <a:pt x="8229600" y="0"/>
                </a:lnTo>
                <a:lnTo>
                  <a:pt x="8229600" y="4128516"/>
                </a:lnTo>
                <a:lnTo>
                  <a:pt x="0" y="4128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35636" y="944881"/>
            <a:ext cx="12922243" cy="998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Estudio</a:t>
            </a:r>
            <a:r>
              <a:rPr lang="en-US" sz="72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del </a:t>
            </a:r>
            <a:r>
              <a:rPr lang="en-US" sz="72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hábitat</a:t>
            </a:r>
            <a:r>
              <a:rPr lang="en-US" sz="72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72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marino</a:t>
            </a:r>
            <a:endParaRPr lang="en-US" sz="72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19657" y="2582490"/>
            <a:ext cx="14554200" cy="4355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Estudio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la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evolución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especies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marinas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protegidas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y de las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especies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invasoras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Esudios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colonización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biotopos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marinos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introducidos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Reintroducción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Posidonia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oceanica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Análisis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los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efectos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la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pesca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professional (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pesca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arrastre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).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Estudio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evolución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la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calidad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del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agua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Otros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200" dirty="0" err="1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estudios</a:t>
            </a:r>
            <a:r>
              <a:rPr lang="en-US" sz="3200" dirty="0">
                <a:solidFill>
                  <a:srgbClr val="032859"/>
                </a:solidFill>
                <a:latin typeface="+mj-lt"/>
                <a:ea typeface="Open Sans 2"/>
                <a:cs typeface="Open Sans 2"/>
                <a:sym typeface="Open Sans 2"/>
              </a:rPr>
              <a:t> de la UGR.</a:t>
            </a:r>
            <a:endParaRPr lang="en-US" sz="3200" dirty="0">
              <a:solidFill>
                <a:srgbClr val="032859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1" y="8473737"/>
            <a:ext cx="898153" cy="15691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31" y="7000614"/>
            <a:ext cx="2663921" cy="37675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62" y="6947822"/>
            <a:ext cx="2762250" cy="39066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978094"/>
            <a:ext cx="2700674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1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1419994"/>
            <a:ext cx="16230600" cy="10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Desafíos</a:t>
            </a:r>
            <a:endParaRPr lang="en-US" sz="8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5484" y="2525681"/>
            <a:ext cx="15346779" cy="558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Aft>
                <a:spcPts val="1800"/>
              </a:spcAft>
              <a:buFont typeface="+mj-lt"/>
              <a:buAutoNum type="romanUcPeriod"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Demostrar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el gran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interés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social del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proyecto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repercusión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el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territorio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los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principales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retos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del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país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haciendo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ver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que el Proyecto es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esencial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para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alcanzar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el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desarrollo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sostenible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, social y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económico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571500" indent="-571500" algn="just">
              <a:spcAft>
                <a:spcPts val="1800"/>
              </a:spcAft>
              <a:buFont typeface="+mj-lt"/>
              <a:buAutoNum type="romanUcPeriod"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Adaptación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del Proyecto a la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realidad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local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los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ámbitos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social,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económico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medioambiental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571500" indent="-571500" algn="just">
              <a:spcAft>
                <a:spcPts val="1800"/>
              </a:spcAft>
              <a:buFont typeface="+mj-lt"/>
              <a:buAutoNum type="romanUcPeriod"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Conseguir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que sea un Proyecto replicable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otros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territorios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demostrando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capacidad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tractora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justificando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potencial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tractor (Proyecto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inspirador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).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Generar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redes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colaboración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entre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entidades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agentes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locales,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asociaciones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vecinales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(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Ayuntamiento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Diputación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Granada, Universidad de Granada,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Puertos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del Estado, FEMP,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Ministerio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Derechos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Sociales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Agenda 2030,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Servicio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Provincial de Costas, Aula del Mar,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Asociaciones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Pescadores y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otros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colectivos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).</a:t>
            </a:r>
          </a:p>
          <a:p>
            <a:pPr marL="571500" indent="-571500">
              <a:buFont typeface="+mj-lt"/>
              <a:buAutoNum type="romanUcPeriod"/>
            </a:pPr>
            <a:endParaRPr lang="en-US" sz="2800" dirty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26" name="Freeform 26"/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1" y="8473737"/>
            <a:ext cx="898153" cy="15691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0499" y="6993945"/>
            <a:ext cx="2585356" cy="36517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10" y="7045068"/>
            <a:ext cx="2477281" cy="35035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319" y="6936466"/>
            <a:ext cx="2585357" cy="36564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A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797" y="181200"/>
            <a:ext cx="17910406" cy="9924601"/>
            <a:chOff x="0" y="0"/>
            <a:chExt cx="6435532" cy="356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35532" cy="3566088"/>
            </a:xfrm>
            <a:custGeom>
              <a:avLst/>
              <a:gdLst/>
              <a:ahLst/>
              <a:cxnLst/>
              <a:rect l="l" t="t" r="r" b="b"/>
              <a:pathLst>
                <a:path w="6435532" h="3566088">
                  <a:moveTo>
                    <a:pt x="0" y="0"/>
                  </a:moveTo>
                  <a:lnTo>
                    <a:pt x="6435532" y="0"/>
                  </a:lnTo>
                  <a:lnTo>
                    <a:pt x="6435532" y="3566088"/>
                  </a:lnTo>
                  <a:lnTo>
                    <a:pt x="0" y="3566088"/>
                  </a:lnTo>
                  <a:close/>
                </a:path>
              </a:pathLst>
            </a:custGeom>
            <a:solidFill>
              <a:srgbClr val="F0F1F0"/>
            </a:solidFill>
            <a:ln w="47625" cap="sq">
              <a:solidFill>
                <a:srgbClr val="6DE17B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35532" cy="3594663"/>
            </a:xfrm>
            <a:prstGeom prst="rect">
              <a:avLst/>
            </a:prstGeom>
          </p:spPr>
          <p:txBody>
            <a:bodyPr lIns="50667" tIns="50667" rIns="50667" bIns="50667" rtlCol="0" anchor="ctr"/>
            <a:lstStyle/>
            <a:p>
              <a:pPr algn="ctr">
                <a:lnSpc>
                  <a:spcPts val="19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1566529"/>
            <a:ext cx="16230600" cy="102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2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Más</a:t>
            </a:r>
            <a:r>
              <a:rPr lang="en-US" sz="8000" dirty="0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8000" dirty="0" err="1">
                <a:solidFill>
                  <a:srgbClr val="0328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desafíos</a:t>
            </a:r>
            <a:endParaRPr lang="en-US" sz="8000" dirty="0">
              <a:solidFill>
                <a:srgbClr val="032859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76400" y="2695531"/>
            <a:ext cx="152781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Incorporación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medidas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innovación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social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integrando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un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enfoque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participativo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desde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su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fase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inicial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571500" indent="-571500">
              <a:spcAft>
                <a:spcPts val="1200"/>
              </a:spcAft>
              <a:buFont typeface="+mj-lt"/>
              <a:buAutoNum type="romanUcPeriod"/>
            </a:pP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Creación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del Living Lab –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Comisión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Experta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como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modelo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innovación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abierta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reuniendo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expertos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técnicos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,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ciudadanía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todos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los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actores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implicados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Incorporación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de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innovaciones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tecnológicas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: 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	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Monitorización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ambiental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digitalizada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(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sensores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cámaras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)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	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Difusión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digital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	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Formación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y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visitas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Open Sans 2"/>
                <a:cs typeface="Open Sans 2"/>
                <a:sym typeface="Open Sans 2"/>
              </a:rPr>
              <a:t>híbridas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+mj-lt"/>
              <a:ea typeface="Open Sans 2"/>
              <a:cs typeface="Open Sans 2"/>
              <a:sym typeface="Open Sans 2"/>
            </a:endParaRPr>
          </a:p>
          <a:p>
            <a:pPr marL="571500" indent="-571500">
              <a:buFont typeface="+mj-lt"/>
              <a:buAutoNum type="romanUcPeriod"/>
            </a:pPr>
            <a:endParaRPr lang="en-US" sz="3000" dirty="0">
              <a:solidFill>
                <a:srgbClr val="336276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26" name="Freeform 26"/>
          <p:cNvSpPr/>
          <p:nvPr/>
        </p:nvSpPr>
        <p:spPr>
          <a:xfrm rot="5400000">
            <a:off x="1729275" y="-1359279"/>
            <a:ext cx="1033844" cy="4114800"/>
          </a:xfrm>
          <a:custGeom>
            <a:avLst/>
            <a:gdLst/>
            <a:ahLst/>
            <a:cxnLst/>
            <a:rect l="l" t="t" r="r" b="b"/>
            <a:pathLst>
              <a:path w="1033844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5400000">
            <a:off x="15524881" y="-1359279"/>
            <a:ext cx="1033843" cy="4114800"/>
          </a:xfrm>
          <a:custGeom>
            <a:avLst/>
            <a:gdLst/>
            <a:ahLst/>
            <a:cxnLst/>
            <a:rect l="l" t="t" r="r" b="b"/>
            <a:pathLst>
              <a:path w="1033843" h="4114800">
                <a:moveTo>
                  <a:pt x="0" y="0"/>
                </a:moveTo>
                <a:lnTo>
                  <a:pt x="1033844" y="0"/>
                </a:lnTo>
                <a:lnTo>
                  <a:pt x="1033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1" y="8473737"/>
            <a:ext cx="898153" cy="15691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08656"/>
            <a:ext cx="3072366" cy="43452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129073"/>
            <a:ext cx="3164234" cy="44751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046" y="6224491"/>
            <a:ext cx="3096767" cy="437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694</Words>
  <Application>Microsoft Office PowerPoint</Application>
  <PresentationFormat>Personalizado</PresentationFormat>
  <Paragraphs>85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Open Sans 2 Bold</vt:lpstr>
      <vt:lpstr>Calibri</vt:lpstr>
      <vt:lpstr>Open Sans 2</vt:lpstr>
      <vt:lpstr>Arial</vt:lpstr>
      <vt:lpstr>League Spartan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Jornada Provincial de Agendas Urbanas y Rurales</dc:title>
  <dc:creator>PC</dc:creator>
  <cp:lastModifiedBy>Usuario</cp:lastModifiedBy>
  <cp:revision>42</cp:revision>
  <dcterms:created xsi:type="dcterms:W3CDTF">2006-08-16T00:00:00Z</dcterms:created>
  <dcterms:modified xsi:type="dcterms:W3CDTF">2025-11-25T08:24:31Z</dcterms:modified>
  <dc:identifier>DAG3J2_yuyk</dc:identifier>
</cp:coreProperties>
</file>