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3" r:id="rId4"/>
    <p:sldId id="258" r:id="rId5"/>
    <p:sldId id="265" r:id="rId6"/>
    <p:sldId id="264" r:id="rId7"/>
    <p:sldId id="260" r:id="rId8"/>
    <p:sldId id="261" r:id="rId9"/>
    <p:sldId id="266" r:id="rId10"/>
    <p:sldId id="267" r:id="rId11"/>
    <p:sldId id="262" r:id="rId12"/>
  </p:sldIdLst>
  <p:sldSz cx="18288000" cy="10287000"/>
  <p:notesSz cx="6858000" cy="9144000"/>
  <p:embeddedFontLst>
    <p:embeddedFont>
      <p:font typeface="Garet Bold" panose="020B0604020202020204" charset="0"/>
      <p:regular r:id="rId14"/>
    </p:embeddedFont>
    <p:embeddedFont>
      <p:font typeface="League Spartan" panose="020B0604020202020204" charset="0"/>
      <p:regular r:id="rId15"/>
    </p:embeddedFont>
    <p:embeddedFont>
      <p:font typeface="Open Sans 1 Bold" panose="020B0604020202020204" charset="0"/>
      <p:regular r:id="rId16"/>
    </p:embeddedFont>
    <p:embeddedFont>
      <p:font typeface="Open Sans 2" panose="020B0604020202020204" charset="0"/>
      <p:regular r:id="rId17"/>
    </p:embeddedFont>
    <p:embeddedFont>
      <p:font typeface="Open Sans 2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A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87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5C6A0-9641-4FA5-9A49-26E92E9B8938}" type="datetimeFigureOut">
              <a:rPr lang="es-ES" smtClean="0"/>
              <a:t>25/11/2025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01657-C2C0-4A31-8157-0D11D8F9ED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992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701657-C2C0-4A31-8157-0D11D8F9EDF3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2063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9A357-0EFA-EAB1-B0F2-152EA14E2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98AF613-09AB-23DC-4FF9-416778A43B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A44EB7C-D6A3-4436-23C2-F6D02AFFA2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4A15293-E118-ACD2-B313-A6CFE93D46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701657-C2C0-4A31-8157-0D11D8F9EDF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8115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5349" y="552887"/>
            <a:ext cx="17157422" cy="9157443"/>
            <a:chOff x="0" y="0"/>
            <a:chExt cx="4518827" cy="24118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18827" cy="2411837"/>
            </a:xfrm>
            <a:custGeom>
              <a:avLst/>
              <a:gdLst/>
              <a:ahLst/>
              <a:cxnLst/>
              <a:rect l="l" t="t" r="r" b="b"/>
              <a:pathLst>
                <a:path w="4518827" h="2411837">
                  <a:moveTo>
                    <a:pt x="0" y="0"/>
                  </a:moveTo>
                  <a:lnTo>
                    <a:pt x="4518827" y="0"/>
                  </a:lnTo>
                  <a:lnTo>
                    <a:pt x="4518827" y="2411837"/>
                  </a:lnTo>
                  <a:lnTo>
                    <a:pt x="0" y="2411837"/>
                  </a:lnTo>
                  <a:close/>
                </a:path>
              </a:pathLst>
            </a:custGeom>
            <a:solidFill>
              <a:srgbClr val="6980A2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18827" cy="2449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65349" y="1221296"/>
            <a:ext cx="11036006" cy="8489034"/>
          </a:xfrm>
          <a:custGeom>
            <a:avLst/>
            <a:gdLst/>
            <a:ahLst/>
            <a:cxnLst/>
            <a:rect l="l" t="t" r="r" b="b"/>
            <a:pathLst>
              <a:path w="11036006" h="8489034">
                <a:moveTo>
                  <a:pt x="0" y="0"/>
                </a:moveTo>
                <a:lnTo>
                  <a:pt x="11036005" y="0"/>
                </a:lnTo>
                <a:lnTo>
                  <a:pt x="11036005" y="8489034"/>
                </a:lnTo>
                <a:lnTo>
                  <a:pt x="0" y="84890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794" b="-21524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6" name="Group 6"/>
          <p:cNvGrpSpPr/>
          <p:nvPr/>
        </p:nvGrpSpPr>
        <p:grpSpPr>
          <a:xfrm>
            <a:off x="416963" y="433316"/>
            <a:ext cx="17454074" cy="9420368"/>
            <a:chOff x="0" y="0"/>
            <a:chExt cx="4596958" cy="24810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96958" cy="2481085"/>
            </a:xfrm>
            <a:custGeom>
              <a:avLst/>
              <a:gdLst/>
              <a:ahLst/>
              <a:cxnLst/>
              <a:rect l="l" t="t" r="r" b="b"/>
              <a:pathLst>
                <a:path w="4596958" h="2481085">
                  <a:moveTo>
                    <a:pt x="0" y="0"/>
                  </a:moveTo>
                  <a:lnTo>
                    <a:pt x="4596958" y="0"/>
                  </a:lnTo>
                  <a:lnTo>
                    <a:pt x="4596958" y="2481085"/>
                  </a:lnTo>
                  <a:lnTo>
                    <a:pt x="0" y="248108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032859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596958" cy="25191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16154" y="506491"/>
            <a:ext cx="17257924" cy="9250234"/>
            <a:chOff x="0" y="0"/>
            <a:chExt cx="4545297" cy="243627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545297" cy="2436276"/>
            </a:xfrm>
            <a:custGeom>
              <a:avLst/>
              <a:gdLst/>
              <a:ahLst/>
              <a:cxnLst/>
              <a:rect l="l" t="t" r="r" b="b"/>
              <a:pathLst>
                <a:path w="4545297" h="2436276">
                  <a:moveTo>
                    <a:pt x="0" y="0"/>
                  </a:moveTo>
                  <a:lnTo>
                    <a:pt x="4545297" y="0"/>
                  </a:lnTo>
                  <a:lnTo>
                    <a:pt x="4545297" y="2436276"/>
                  </a:lnTo>
                  <a:lnTo>
                    <a:pt x="0" y="24362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6DE17B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545297" cy="2474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65349" y="552887"/>
            <a:ext cx="17157422" cy="9157443"/>
            <a:chOff x="0" y="0"/>
            <a:chExt cx="4518827" cy="241183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518827" cy="2411837"/>
            </a:xfrm>
            <a:custGeom>
              <a:avLst/>
              <a:gdLst/>
              <a:ahLst/>
              <a:cxnLst/>
              <a:rect l="l" t="t" r="r" b="b"/>
              <a:pathLst>
                <a:path w="4518827" h="2411837">
                  <a:moveTo>
                    <a:pt x="0" y="0"/>
                  </a:moveTo>
                  <a:lnTo>
                    <a:pt x="4518827" y="0"/>
                  </a:lnTo>
                  <a:lnTo>
                    <a:pt x="4518827" y="2411837"/>
                  </a:lnTo>
                  <a:lnTo>
                    <a:pt x="0" y="24118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92A0B4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518827" cy="2449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352008" y="6681901"/>
            <a:ext cx="3204287" cy="2121077"/>
            <a:chOff x="0" y="0"/>
            <a:chExt cx="8956231" cy="59285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956232" cy="5928575"/>
            </a:xfrm>
            <a:custGeom>
              <a:avLst/>
              <a:gdLst/>
              <a:ahLst/>
              <a:cxnLst/>
              <a:rect l="l" t="t" r="r" b="b"/>
              <a:pathLst>
                <a:path w="8956232" h="5928575">
                  <a:moveTo>
                    <a:pt x="0" y="1091202"/>
                  </a:moveTo>
                  <a:lnTo>
                    <a:pt x="8799943" y="0"/>
                  </a:lnTo>
                  <a:lnTo>
                    <a:pt x="8956232" y="3846823"/>
                  </a:lnTo>
                  <a:lnTo>
                    <a:pt x="7534928" y="4691307"/>
                  </a:lnTo>
                  <a:lnTo>
                    <a:pt x="7922891" y="5928575"/>
                  </a:lnTo>
                  <a:lnTo>
                    <a:pt x="97450" y="5928575"/>
                  </a:lnTo>
                  <a:lnTo>
                    <a:pt x="972664" y="2067023"/>
                  </a:lnTo>
                  <a:lnTo>
                    <a:pt x="253738" y="2105074"/>
                  </a:lnTo>
                  <a:close/>
                </a:path>
              </a:pathLst>
            </a:custGeom>
            <a:blipFill>
              <a:blip r:embed="rId3"/>
              <a:stretch>
                <a:fillRect t="-3466" b="-3466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5556296" y="6893345"/>
            <a:ext cx="1055304" cy="1698190"/>
          </a:xfrm>
          <a:custGeom>
            <a:avLst/>
            <a:gdLst/>
            <a:ahLst/>
            <a:cxnLst/>
            <a:rect l="l" t="t" r="r" b="b"/>
            <a:pathLst>
              <a:path w="1055304" h="1698190">
                <a:moveTo>
                  <a:pt x="0" y="0"/>
                </a:moveTo>
                <a:lnTo>
                  <a:pt x="1055303" y="0"/>
                </a:lnTo>
                <a:lnTo>
                  <a:pt x="1055303" y="1698189"/>
                </a:lnTo>
                <a:lnTo>
                  <a:pt x="0" y="16981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8" name="AutoShape 18"/>
          <p:cNvSpPr/>
          <p:nvPr/>
        </p:nvSpPr>
        <p:spPr>
          <a:xfrm flipV="1">
            <a:off x="8570287" y="4594385"/>
            <a:ext cx="7992823" cy="9525"/>
          </a:xfrm>
          <a:prstGeom prst="line">
            <a:avLst/>
          </a:prstGeom>
          <a:ln w="57150" cap="flat">
            <a:solidFill>
              <a:srgbClr val="F0F1F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9" name="TextBox 19"/>
          <p:cNvSpPr txBox="1"/>
          <p:nvPr/>
        </p:nvSpPr>
        <p:spPr>
          <a:xfrm>
            <a:off x="3723751" y="1967343"/>
            <a:ext cx="12839392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0"/>
              </a:lnSpc>
            </a:pPr>
            <a:r>
              <a:rPr lang="en-US" sz="60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II JORNADA PROVINCIAL DE</a:t>
            </a:r>
          </a:p>
          <a:p>
            <a:pPr marL="0" lvl="0" indent="0" algn="r">
              <a:lnSpc>
                <a:spcPts val="7200"/>
              </a:lnSpc>
            </a:pPr>
            <a:r>
              <a:rPr lang="en-US" sz="60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AGENDAS URBANAS Y RURALES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527852" y="4945871"/>
            <a:ext cx="5035257" cy="655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99"/>
              </a:lnSpc>
            </a:pPr>
            <a:r>
              <a:rPr lang="en-US" sz="24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La Calahorra </a:t>
            </a:r>
            <a:r>
              <a:rPr lang="en-US" sz="249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(Granada)</a:t>
            </a:r>
          </a:p>
          <a:p>
            <a:pPr marL="0" lvl="0" indent="0" algn="r">
              <a:lnSpc>
                <a:spcPts val="2160"/>
              </a:lnSpc>
            </a:pPr>
            <a:r>
              <a:rPr lang="en-US" sz="1800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26 de </a:t>
            </a:r>
            <a:r>
              <a:rPr lang="en-US" sz="1800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noviembre</a:t>
            </a:r>
            <a:r>
              <a:rPr lang="en-US" sz="1800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de 2025</a:t>
            </a:r>
          </a:p>
        </p:txBody>
      </p:sp>
      <p:pic>
        <p:nvPicPr>
          <p:cNvPr id="22" name="Imagen 21" descr="Icono&#10;&#10;El contenido generado por IA puede ser incorrecto.">
            <a:extLst>
              <a:ext uri="{FF2B5EF4-FFF2-40B4-BE49-F238E27FC236}">
                <a16:creationId xmlns:a16="http://schemas.microsoft.com/office/drawing/2014/main" id="{40D0EA0B-72C0-2741-BF8B-3BB13F6538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560" y="6765747"/>
            <a:ext cx="1665168" cy="21115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E95F7F-4B19-B7FB-5180-3A5F79A6F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C578FA9-6F8B-EA37-2728-4C283FA2EB96}"/>
              </a:ext>
            </a:extLst>
          </p:cNvPr>
          <p:cNvGrpSpPr/>
          <p:nvPr/>
        </p:nvGrpSpPr>
        <p:grpSpPr>
          <a:xfrm>
            <a:off x="188797" y="181200"/>
            <a:ext cx="17910406" cy="9924601"/>
            <a:chOff x="0" y="0"/>
            <a:chExt cx="6435532" cy="356608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556AF48-5DBB-52C8-3E54-C2CA89D66F24}"/>
                </a:ext>
              </a:extLst>
            </p:cNvPr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4CD6683-BDBA-ED35-17E7-16661A8EF92E}"/>
                </a:ext>
              </a:extLst>
            </p:cNvPr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>
            <a:extLst>
              <a:ext uri="{FF2B5EF4-FFF2-40B4-BE49-F238E27FC236}">
                <a16:creationId xmlns:a16="http://schemas.microsoft.com/office/drawing/2014/main" id="{81BEC755-B528-33C4-AAD1-F1C29E70DF4D}"/>
              </a:ext>
            </a:extLst>
          </p:cNvPr>
          <p:cNvSpPr txBox="1"/>
          <p:nvPr/>
        </p:nvSpPr>
        <p:spPr>
          <a:xfrm>
            <a:off x="1028700" y="1485900"/>
            <a:ext cx="16230600" cy="875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520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Desafíos</a:t>
            </a:r>
            <a:r>
              <a:rPr lang="en-US" sz="4000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4000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prioritarios</a:t>
            </a:r>
            <a:r>
              <a:rPr lang="en-US" sz="4000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para los </a:t>
            </a:r>
            <a:r>
              <a:rPr lang="en-US" sz="4000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próximos</a:t>
            </a:r>
            <a:r>
              <a:rPr lang="en-US" sz="4000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4000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años</a:t>
            </a:r>
            <a:endParaRPr lang="en-US" sz="4000" dirty="0">
              <a:solidFill>
                <a:srgbClr val="032859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CBB700D7-D8A0-9272-7B9D-DDB37E67ED34}"/>
              </a:ext>
            </a:extLst>
          </p:cNvPr>
          <p:cNvSpPr/>
          <p:nvPr/>
        </p:nvSpPr>
        <p:spPr>
          <a:xfrm rot="5400000">
            <a:off x="1729275" y="-1359279"/>
            <a:ext cx="1033844" cy="4114800"/>
          </a:xfrm>
          <a:custGeom>
            <a:avLst/>
            <a:gdLst/>
            <a:ahLst/>
            <a:cxnLst/>
            <a:rect l="l" t="t" r="r" b="b"/>
            <a:pathLst>
              <a:path w="1033844" h="4114800">
                <a:moveTo>
                  <a:pt x="0" y="0"/>
                </a:moveTo>
                <a:lnTo>
                  <a:pt x="1033844" y="0"/>
                </a:lnTo>
                <a:lnTo>
                  <a:pt x="10338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7218FD4D-D8AE-BB50-38FF-4B9D820779A0}"/>
              </a:ext>
            </a:extLst>
          </p:cNvPr>
          <p:cNvSpPr/>
          <p:nvPr/>
        </p:nvSpPr>
        <p:spPr>
          <a:xfrm rot="-5400000">
            <a:off x="15524881" y="-1359279"/>
            <a:ext cx="1033843" cy="4114800"/>
          </a:xfrm>
          <a:custGeom>
            <a:avLst/>
            <a:gdLst/>
            <a:ahLst/>
            <a:cxnLst/>
            <a:rect l="l" t="t" r="r" b="b"/>
            <a:pathLst>
              <a:path w="1033843" h="4114800">
                <a:moveTo>
                  <a:pt x="0" y="0"/>
                </a:moveTo>
                <a:lnTo>
                  <a:pt x="1033844" y="0"/>
                </a:lnTo>
                <a:lnTo>
                  <a:pt x="10338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6DC33F5-5B72-1C57-DA2D-9512EDB741BF}"/>
              </a:ext>
            </a:extLst>
          </p:cNvPr>
          <p:cNvSpPr txBox="1"/>
          <p:nvPr/>
        </p:nvSpPr>
        <p:spPr>
          <a:xfrm>
            <a:off x="990600" y="2552700"/>
            <a:ext cx="1653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2"/>
                </a:solidFill>
              </a:rPr>
              <a:t>Financiación y continuidad del modelo de proyectos con medidas tractoras.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2"/>
                </a:solidFill>
              </a:rPr>
              <a:t>Búsqueda de nuevas fuentes de financiación (Fondos Next </a:t>
            </a:r>
            <a:r>
              <a:rPr lang="es-ES" sz="2400" dirty="0" err="1">
                <a:solidFill>
                  <a:schemeClr val="tx2"/>
                </a:solidFill>
              </a:rPr>
              <a:t>Generation</a:t>
            </a:r>
            <a:r>
              <a:rPr lang="es-ES" sz="2400" dirty="0">
                <a:solidFill>
                  <a:schemeClr val="tx2"/>
                </a:solidFill>
              </a:rPr>
              <a:t> UE, FEDER, programas de cooperación interregional) que garanticen la continuidad del programa.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2"/>
                </a:solidFill>
              </a:rPr>
              <a:t>Establecimiento de indicadores de impacto y sistemas de seguimiento que permitan medir resultados y reorientar actuaciones.</a:t>
            </a:r>
          </a:p>
        </p:txBody>
      </p:sp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282D55B2-422F-87EF-A4C5-296E47737D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7505700"/>
            <a:ext cx="4702790" cy="201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2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63" y="433316"/>
            <a:ext cx="17454074" cy="9420368"/>
            <a:chOff x="0" y="0"/>
            <a:chExt cx="4596958" cy="24810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96958" cy="2481085"/>
            </a:xfrm>
            <a:custGeom>
              <a:avLst/>
              <a:gdLst/>
              <a:ahLst/>
              <a:cxnLst/>
              <a:rect l="l" t="t" r="r" b="b"/>
              <a:pathLst>
                <a:path w="4596958" h="2481085">
                  <a:moveTo>
                    <a:pt x="0" y="0"/>
                  </a:moveTo>
                  <a:lnTo>
                    <a:pt x="4596958" y="0"/>
                  </a:lnTo>
                  <a:lnTo>
                    <a:pt x="4596958" y="2481085"/>
                  </a:lnTo>
                  <a:lnTo>
                    <a:pt x="0" y="248108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032859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96958" cy="25191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6154" y="506491"/>
            <a:ext cx="17257924" cy="9250234"/>
            <a:chOff x="0" y="0"/>
            <a:chExt cx="4545297" cy="24362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45297" cy="2436276"/>
            </a:xfrm>
            <a:custGeom>
              <a:avLst/>
              <a:gdLst/>
              <a:ahLst/>
              <a:cxnLst/>
              <a:rect l="l" t="t" r="r" b="b"/>
              <a:pathLst>
                <a:path w="4545297" h="2436276">
                  <a:moveTo>
                    <a:pt x="0" y="0"/>
                  </a:moveTo>
                  <a:lnTo>
                    <a:pt x="4545297" y="0"/>
                  </a:lnTo>
                  <a:lnTo>
                    <a:pt x="4545297" y="2436276"/>
                  </a:lnTo>
                  <a:lnTo>
                    <a:pt x="0" y="24362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6DE17B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45297" cy="2474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65349" y="552887"/>
            <a:ext cx="17157422" cy="9157443"/>
            <a:chOff x="0" y="0"/>
            <a:chExt cx="4518827" cy="241183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18827" cy="2411837"/>
            </a:xfrm>
            <a:custGeom>
              <a:avLst/>
              <a:gdLst/>
              <a:ahLst/>
              <a:cxnLst/>
              <a:rect l="l" t="t" r="r" b="b"/>
              <a:pathLst>
                <a:path w="4518827" h="2411837">
                  <a:moveTo>
                    <a:pt x="0" y="0"/>
                  </a:moveTo>
                  <a:lnTo>
                    <a:pt x="4518827" y="0"/>
                  </a:lnTo>
                  <a:lnTo>
                    <a:pt x="4518827" y="2411837"/>
                  </a:lnTo>
                  <a:lnTo>
                    <a:pt x="0" y="2411837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92A0B4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518827" cy="2449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658045" y="229160"/>
            <a:ext cx="11661165" cy="9373701"/>
          </a:xfrm>
          <a:custGeom>
            <a:avLst/>
            <a:gdLst/>
            <a:ahLst/>
            <a:cxnLst/>
            <a:rect l="l" t="t" r="r" b="b"/>
            <a:pathLst>
              <a:path w="11661165" h="9373701">
                <a:moveTo>
                  <a:pt x="0" y="0"/>
                </a:moveTo>
                <a:lnTo>
                  <a:pt x="11661164" y="0"/>
                </a:lnTo>
                <a:lnTo>
                  <a:pt x="11661164" y="9373702"/>
                </a:lnTo>
                <a:lnTo>
                  <a:pt x="0" y="93737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-21276" r="-1498" b="-26578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AutoShape 12"/>
          <p:cNvSpPr/>
          <p:nvPr/>
        </p:nvSpPr>
        <p:spPr>
          <a:xfrm flipV="1">
            <a:off x="8570287" y="4594385"/>
            <a:ext cx="7992823" cy="9525"/>
          </a:xfrm>
          <a:prstGeom prst="line">
            <a:avLst/>
          </a:prstGeom>
          <a:ln w="57150" cap="flat">
            <a:solidFill>
              <a:srgbClr val="0328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3" name="TextBox 13"/>
          <p:cNvSpPr txBox="1"/>
          <p:nvPr/>
        </p:nvSpPr>
        <p:spPr>
          <a:xfrm>
            <a:off x="3137053" y="1967343"/>
            <a:ext cx="13426090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0"/>
              </a:lnSpc>
            </a:pPr>
            <a:r>
              <a:rPr lang="en-US" sz="6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II JORNADA PROVINCIAL DE</a:t>
            </a:r>
          </a:p>
          <a:p>
            <a:pPr marL="0" lvl="0" indent="0" algn="r">
              <a:lnSpc>
                <a:spcPts val="7200"/>
              </a:lnSpc>
            </a:pPr>
            <a:r>
              <a:rPr lang="en-US" sz="6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AGENDAS URBANAS Y RURALES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527852" y="4945871"/>
            <a:ext cx="5035257" cy="655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99"/>
              </a:lnSpc>
            </a:pPr>
            <a:r>
              <a:rPr lang="en-US" sz="2499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La Calahorra </a:t>
            </a:r>
            <a:r>
              <a:rPr lang="en-US" sz="2499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(Granada)</a:t>
            </a:r>
          </a:p>
          <a:p>
            <a:pPr marL="0" lvl="0" indent="0" algn="r">
              <a:lnSpc>
                <a:spcPts val="2160"/>
              </a:lnSpc>
            </a:pPr>
            <a:r>
              <a:rPr lang="en-US" sz="18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26 de </a:t>
            </a:r>
            <a:r>
              <a:rPr lang="en-US" sz="18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noviembre</a:t>
            </a:r>
            <a:r>
              <a:rPr lang="en-US" sz="18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de 2025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1895648" y="6681901"/>
            <a:ext cx="3204287" cy="2121077"/>
            <a:chOff x="0" y="0"/>
            <a:chExt cx="8956231" cy="59285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956232" cy="5928575"/>
            </a:xfrm>
            <a:custGeom>
              <a:avLst/>
              <a:gdLst/>
              <a:ahLst/>
              <a:cxnLst/>
              <a:rect l="l" t="t" r="r" b="b"/>
              <a:pathLst>
                <a:path w="8956232" h="5928575">
                  <a:moveTo>
                    <a:pt x="0" y="1091202"/>
                  </a:moveTo>
                  <a:lnTo>
                    <a:pt x="8799943" y="0"/>
                  </a:lnTo>
                  <a:lnTo>
                    <a:pt x="8956232" y="3846823"/>
                  </a:lnTo>
                  <a:lnTo>
                    <a:pt x="7534928" y="4691307"/>
                  </a:lnTo>
                  <a:lnTo>
                    <a:pt x="7922891" y="5928575"/>
                  </a:lnTo>
                  <a:lnTo>
                    <a:pt x="97450" y="5928575"/>
                  </a:lnTo>
                  <a:lnTo>
                    <a:pt x="972664" y="2067023"/>
                  </a:lnTo>
                  <a:lnTo>
                    <a:pt x="253738" y="2105074"/>
                  </a:lnTo>
                  <a:close/>
                </a:path>
              </a:pathLst>
            </a:custGeom>
            <a:blipFill>
              <a:blip r:embed="rId3"/>
              <a:stretch>
                <a:fillRect t="-3466" b="-3466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5099936" y="6893345"/>
            <a:ext cx="1055304" cy="1698190"/>
          </a:xfrm>
          <a:custGeom>
            <a:avLst/>
            <a:gdLst/>
            <a:ahLst/>
            <a:cxnLst/>
            <a:rect l="l" t="t" r="r" b="b"/>
            <a:pathLst>
              <a:path w="1055304" h="1698190">
                <a:moveTo>
                  <a:pt x="0" y="0"/>
                </a:moveTo>
                <a:lnTo>
                  <a:pt x="1055303" y="0"/>
                </a:lnTo>
                <a:lnTo>
                  <a:pt x="1055303" y="1698189"/>
                </a:lnTo>
                <a:lnTo>
                  <a:pt x="0" y="16981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pic>
        <p:nvPicPr>
          <p:cNvPr id="21" name="Imagen 20" descr="Icono&#10;&#10;El contenido generado por IA puede ser incorrecto.">
            <a:extLst>
              <a:ext uri="{FF2B5EF4-FFF2-40B4-BE49-F238E27FC236}">
                <a16:creationId xmlns:a16="http://schemas.microsoft.com/office/drawing/2014/main" id="{3F42E01D-36CE-A3FA-25E8-070E410280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685174"/>
            <a:ext cx="1670098" cy="21178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797" y="181200"/>
            <a:ext cx="17910406" cy="9924601"/>
            <a:chOff x="0" y="0"/>
            <a:chExt cx="6435532" cy="35660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87159" y="4364213"/>
            <a:ext cx="6594841" cy="3901738"/>
            <a:chOff x="0" y="0"/>
            <a:chExt cx="1265026" cy="8408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65026" cy="840814"/>
            </a:xfrm>
            <a:custGeom>
              <a:avLst/>
              <a:gdLst/>
              <a:ahLst/>
              <a:cxnLst/>
              <a:rect l="l" t="t" r="r" b="b"/>
              <a:pathLst>
                <a:path w="1265026" h="840814">
                  <a:moveTo>
                    <a:pt x="0" y="0"/>
                  </a:moveTo>
                  <a:lnTo>
                    <a:pt x="1265026" y="0"/>
                  </a:lnTo>
                  <a:lnTo>
                    <a:pt x="1265026" y="840814"/>
                  </a:lnTo>
                  <a:lnTo>
                    <a:pt x="0" y="840814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336276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265026" cy="869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028" name="Picture 4" descr="Senda Litoral de Granada">
            <a:extLst>
              <a:ext uri="{FF2B5EF4-FFF2-40B4-BE49-F238E27FC236}">
                <a16:creationId xmlns:a16="http://schemas.microsoft.com/office/drawing/2014/main" id="{C812CE0F-F5C4-E4EA-2FDF-1166991C6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159" y="4381500"/>
            <a:ext cx="6594841" cy="387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1"/>
          <p:cNvGrpSpPr/>
          <p:nvPr/>
        </p:nvGrpSpPr>
        <p:grpSpPr>
          <a:xfrm>
            <a:off x="10254470" y="4344893"/>
            <a:ext cx="6322571" cy="3909358"/>
            <a:chOff x="0" y="0"/>
            <a:chExt cx="1265026" cy="84081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65026" cy="840814"/>
            </a:xfrm>
            <a:custGeom>
              <a:avLst/>
              <a:gdLst/>
              <a:ahLst/>
              <a:cxnLst/>
              <a:rect l="l" t="t" r="r" b="b"/>
              <a:pathLst>
                <a:path w="1265026" h="840814">
                  <a:moveTo>
                    <a:pt x="0" y="0"/>
                  </a:moveTo>
                  <a:lnTo>
                    <a:pt x="1265026" y="0"/>
                  </a:lnTo>
                  <a:lnTo>
                    <a:pt x="1265026" y="840814"/>
                  </a:lnTo>
                  <a:lnTo>
                    <a:pt x="0" y="840814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336276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265026" cy="869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726199" y="876300"/>
            <a:ext cx="15548341" cy="975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7520"/>
              </a:lnSpc>
              <a:spcBef>
                <a:spcPct val="0"/>
              </a:spcBef>
            </a:pPr>
            <a:r>
              <a:rPr lang="en-US" sz="6600" u="none" strike="noStrike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Introducción</a:t>
            </a:r>
            <a:endParaRPr lang="en-US" sz="7200" u="none" strike="noStrike" dirty="0">
              <a:solidFill>
                <a:srgbClr val="032859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 flipH="1">
            <a:off x="0" y="8650166"/>
            <a:ext cx="3273669" cy="3273669"/>
          </a:xfrm>
          <a:custGeom>
            <a:avLst/>
            <a:gdLst/>
            <a:ahLst/>
            <a:cxnLst/>
            <a:rect l="l" t="t" r="r" b="b"/>
            <a:pathLst>
              <a:path w="3273669" h="3273669">
                <a:moveTo>
                  <a:pt x="3273669" y="0"/>
                </a:moveTo>
                <a:lnTo>
                  <a:pt x="0" y="0"/>
                </a:lnTo>
                <a:lnTo>
                  <a:pt x="0" y="3273668"/>
                </a:lnTo>
                <a:lnTo>
                  <a:pt x="3273669" y="3273668"/>
                </a:lnTo>
                <a:lnTo>
                  <a:pt x="327366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2" name="Freeform 22"/>
          <p:cNvSpPr/>
          <p:nvPr/>
        </p:nvSpPr>
        <p:spPr>
          <a:xfrm flipH="1">
            <a:off x="14604573" y="-1841714"/>
            <a:ext cx="3683427" cy="3683427"/>
          </a:xfrm>
          <a:custGeom>
            <a:avLst/>
            <a:gdLst/>
            <a:ahLst/>
            <a:cxnLst/>
            <a:rect l="l" t="t" r="r" b="b"/>
            <a:pathLst>
              <a:path w="3683427" h="3683427">
                <a:moveTo>
                  <a:pt x="3683427" y="0"/>
                </a:moveTo>
                <a:lnTo>
                  <a:pt x="0" y="0"/>
                </a:lnTo>
                <a:lnTo>
                  <a:pt x="0" y="3683428"/>
                </a:lnTo>
                <a:lnTo>
                  <a:pt x="3683427" y="3683428"/>
                </a:lnTo>
                <a:lnTo>
                  <a:pt x="368342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CA1A1AF8-2979-881C-8733-738C8C15006A}"/>
              </a:ext>
            </a:extLst>
          </p:cNvPr>
          <p:cNvSpPr txBox="1"/>
          <p:nvPr/>
        </p:nvSpPr>
        <p:spPr>
          <a:xfrm>
            <a:off x="1710959" y="2019300"/>
            <a:ext cx="14866082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E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el marco de la Concertación Local de la Diputación de Granada </a:t>
            </a:r>
            <a:r>
              <a:rPr lang="es-ES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bianualidad</a:t>
            </a:r>
            <a:r>
              <a:rPr lang="es-E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2024/2025, para la ejecución del programa número 1804 de las Medidas Tractoras contempladas en las Agendas Urbanas 2030, la </a:t>
            </a: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Mancomunidad de Municipios de la Costa Tropical de Granada</a:t>
            </a:r>
            <a:r>
              <a:rPr lang="es-E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ha desarrollado dos acciones: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07EF4A81-2322-0716-F8F9-C8B2C7685DA1}"/>
              </a:ext>
            </a:extLst>
          </p:cNvPr>
          <p:cNvSpPr txBox="1"/>
          <p:nvPr/>
        </p:nvSpPr>
        <p:spPr>
          <a:xfrm>
            <a:off x="2089909" y="4606885"/>
            <a:ext cx="3094102" cy="17145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90"/>
              </a:lnSpc>
            </a:pPr>
            <a:r>
              <a:rPr lang="en-US" sz="2400" b="1" dirty="0" err="1">
                <a:solidFill>
                  <a:schemeClr val="bg1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Medida</a:t>
            </a:r>
            <a:r>
              <a:rPr lang="en-US" sz="2400" b="1" dirty="0">
                <a:solidFill>
                  <a:schemeClr val="bg1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Tractora</a:t>
            </a:r>
            <a:r>
              <a:rPr lang="en-US" sz="2400" b="1" dirty="0">
                <a:solidFill>
                  <a:schemeClr val="bg1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1</a:t>
            </a:r>
          </a:p>
          <a:p>
            <a:pPr>
              <a:lnSpc>
                <a:spcPts val="3390"/>
              </a:lnSpc>
            </a:pPr>
            <a:r>
              <a:rPr lang="en-US" sz="2400" b="1" dirty="0">
                <a:solidFill>
                  <a:schemeClr val="bg1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SENDA DEL LITORAL</a:t>
            </a:r>
          </a:p>
          <a:p>
            <a:pPr>
              <a:lnSpc>
                <a:spcPts val="3390"/>
              </a:lnSpc>
            </a:pPr>
            <a:r>
              <a:rPr lang="en-US" sz="2400" b="1" dirty="0">
                <a:solidFill>
                  <a:schemeClr val="bg1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de la Costa de Poniente</a:t>
            </a:r>
          </a:p>
        </p:txBody>
      </p:sp>
      <p:pic>
        <p:nvPicPr>
          <p:cNvPr id="26" name="Picture 6" descr="Empresarios de la Costa de Granada se formarán para convertir sus negocios  en ECO-Chiringuitos">
            <a:extLst>
              <a:ext uri="{FF2B5EF4-FFF2-40B4-BE49-F238E27FC236}">
                <a16:creationId xmlns:a16="http://schemas.microsoft.com/office/drawing/2014/main" id="{216BF071-D27A-BE4D-0A2F-BBE92AE65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469" y="4357674"/>
            <a:ext cx="6317327" cy="389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20"/>
          <p:cNvSpPr txBox="1"/>
          <p:nvPr/>
        </p:nvSpPr>
        <p:spPr>
          <a:xfrm>
            <a:off x="9418202" y="7200900"/>
            <a:ext cx="3994930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390"/>
              </a:lnSpc>
            </a:pPr>
            <a:r>
              <a:rPr lang="es-ES" sz="2400" b="1" dirty="0">
                <a:solidFill>
                  <a:schemeClr val="bg1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Medida Tractora 2 ECOCHIRINGUITOS</a:t>
            </a:r>
            <a:endParaRPr lang="en-US" sz="2400" b="1" dirty="0">
              <a:solidFill>
                <a:schemeClr val="bg1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pic>
        <p:nvPicPr>
          <p:cNvPr id="28" name="Imagen 27" descr="Logotipo&#10;&#10;El contenido generado por IA puede ser incorrecto.">
            <a:extLst>
              <a:ext uri="{FF2B5EF4-FFF2-40B4-BE49-F238E27FC236}">
                <a16:creationId xmlns:a16="http://schemas.microsoft.com/office/drawing/2014/main" id="{B428A20F-345C-B732-44CE-A689E23DFE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00" y="8299387"/>
            <a:ext cx="3683428" cy="15799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2BFDB8-48AF-097A-DFCF-51DA287DE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1689229-4D67-614C-4ABE-2617720434FD}"/>
              </a:ext>
            </a:extLst>
          </p:cNvPr>
          <p:cNvGrpSpPr/>
          <p:nvPr/>
        </p:nvGrpSpPr>
        <p:grpSpPr>
          <a:xfrm>
            <a:off x="188797" y="181200"/>
            <a:ext cx="17910406" cy="9924601"/>
            <a:chOff x="0" y="0"/>
            <a:chExt cx="6435532" cy="356608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B1B52B6-4A5E-F2E7-8131-F2111A626F86}"/>
                </a:ext>
              </a:extLst>
            </p:cNvPr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0CBEB07-6D99-9D26-92DA-1CF5C5F517CE}"/>
                </a:ext>
              </a:extLst>
            </p:cNvPr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>
            <a:extLst>
              <a:ext uri="{FF2B5EF4-FFF2-40B4-BE49-F238E27FC236}">
                <a16:creationId xmlns:a16="http://schemas.microsoft.com/office/drawing/2014/main" id="{E4971AD0-B72B-4227-68D5-C330A50BD1AF}"/>
              </a:ext>
            </a:extLst>
          </p:cNvPr>
          <p:cNvSpPr txBox="1"/>
          <p:nvPr/>
        </p:nvSpPr>
        <p:spPr>
          <a:xfrm>
            <a:off x="1028700" y="1866900"/>
            <a:ext cx="16230600" cy="92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520"/>
              </a:lnSpc>
              <a:spcBef>
                <a:spcPct val="0"/>
              </a:spcBef>
            </a:pPr>
            <a:r>
              <a:rPr lang="en-US" sz="5400" u="none" strike="noStrike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1. Senda del Litoral de la Costa de Poniente</a:t>
            </a: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A201C83E-FF0C-0326-02AB-65BEEED441BD}"/>
              </a:ext>
            </a:extLst>
          </p:cNvPr>
          <p:cNvSpPr/>
          <p:nvPr/>
        </p:nvSpPr>
        <p:spPr>
          <a:xfrm flipH="1">
            <a:off x="0" y="8650166"/>
            <a:ext cx="3273669" cy="3273669"/>
          </a:xfrm>
          <a:custGeom>
            <a:avLst/>
            <a:gdLst/>
            <a:ahLst/>
            <a:cxnLst/>
            <a:rect l="l" t="t" r="r" b="b"/>
            <a:pathLst>
              <a:path w="3273669" h="3273669">
                <a:moveTo>
                  <a:pt x="3273669" y="0"/>
                </a:moveTo>
                <a:lnTo>
                  <a:pt x="0" y="0"/>
                </a:lnTo>
                <a:lnTo>
                  <a:pt x="0" y="3273668"/>
                </a:lnTo>
                <a:lnTo>
                  <a:pt x="3273669" y="3273668"/>
                </a:lnTo>
                <a:lnTo>
                  <a:pt x="327366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1E2F8A68-9125-FAE5-86E2-0D373DD1DC5A}"/>
              </a:ext>
            </a:extLst>
          </p:cNvPr>
          <p:cNvSpPr/>
          <p:nvPr/>
        </p:nvSpPr>
        <p:spPr>
          <a:xfrm flipH="1">
            <a:off x="14604573" y="-1841714"/>
            <a:ext cx="3683427" cy="3683427"/>
          </a:xfrm>
          <a:custGeom>
            <a:avLst/>
            <a:gdLst/>
            <a:ahLst/>
            <a:cxnLst/>
            <a:rect l="l" t="t" r="r" b="b"/>
            <a:pathLst>
              <a:path w="3683427" h="3683427">
                <a:moveTo>
                  <a:pt x="3683427" y="0"/>
                </a:moveTo>
                <a:lnTo>
                  <a:pt x="0" y="0"/>
                </a:lnTo>
                <a:lnTo>
                  <a:pt x="0" y="3683428"/>
                </a:lnTo>
                <a:lnTo>
                  <a:pt x="3683427" y="3683428"/>
                </a:lnTo>
                <a:lnTo>
                  <a:pt x="368342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A0214DB8-65D5-8089-E4DC-EA73C1BEEA5F}"/>
              </a:ext>
            </a:extLst>
          </p:cNvPr>
          <p:cNvSpPr txBox="1"/>
          <p:nvPr/>
        </p:nvSpPr>
        <p:spPr>
          <a:xfrm>
            <a:off x="1059180" y="2835429"/>
            <a:ext cx="15857220" cy="3070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ES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 este proyecto liderado por la Diputación de Granada, se pretende crear un </a:t>
            </a:r>
            <a:r>
              <a:rPr lang="es-ES" sz="2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Itinerario No Motorizado </a:t>
            </a:r>
            <a:r>
              <a:rPr lang="es-ES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lo largo de la Costa Tropical de Granada, que conectará más de 80 kilómetros de línea costera de la provincia, desde los términos municipales de Almuñécar hasta Albuñol.</a:t>
            </a:r>
          </a:p>
          <a:p>
            <a:pPr algn="just">
              <a:lnSpc>
                <a:spcPts val="2147"/>
              </a:lnSpc>
            </a:pPr>
            <a:endParaRPr lang="es-ES" sz="26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es-ES" sz="2600" dirty="0">
                <a:solidFill>
                  <a:schemeClr val="accent3">
                    <a:lumMod val="50000"/>
                  </a:schemeClr>
                </a:solidFill>
              </a:rPr>
              <a:t>La senda litoral de la Costa Tropical de Granada está destinada a peatones y ciclistas con el objetivo principal de aprovechar, preservar y fomentar los recursos naturales y paisajísticos del litoral de la provincia de Granada, al tiempo que proporciona un espacio seguro y accesible para la realización de actividades de ocio recreativas y de desplazamientos cotidianos para toda la ciudadanía</a:t>
            </a:r>
            <a:r>
              <a:rPr lang="en-US" sz="2600" dirty="0">
                <a:solidFill>
                  <a:schemeClr val="accent3">
                    <a:lumMod val="50000"/>
                  </a:schemeClr>
                </a:solidFill>
                <a:latin typeface="Open Sans 2"/>
                <a:ea typeface="Open Sans 2"/>
                <a:cs typeface="Open Sans 2"/>
                <a:sym typeface="Open Sans 2"/>
              </a:rPr>
              <a:t>.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D438AC09-7F82-4030-4681-80E003F2DA5F}"/>
              </a:ext>
            </a:extLst>
          </p:cNvPr>
          <p:cNvGrpSpPr/>
          <p:nvPr/>
        </p:nvGrpSpPr>
        <p:grpSpPr>
          <a:xfrm>
            <a:off x="738551" y="-258189"/>
            <a:ext cx="7636417" cy="3834765"/>
            <a:chOff x="1472033" y="5402754"/>
            <a:chExt cx="6897146" cy="3426423"/>
          </a:xfrm>
        </p:grpSpPr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1EB3E9FF-A32A-E9F8-35FC-662EA076919B}"/>
                </a:ext>
              </a:extLst>
            </p:cNvPr>
            <p:cNvSpPr txBox="1"/>
            <p:nvPr/>
          </p:nvSpPr>
          <p:spPr>
            <a:xfrm>
              <a:off x="4628181" y="6309075"/>
              <a:ext cx="3740998" cy="2520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  <p:pic>
          <p:nvPicPr>
            <p:cNvPr id="15" name="Picture 2" descr="Imagen Corporativa de la Diputación de Granada - Diputación ...">
              <a:extLst>
                <a:ext uri="{FF2B5EF4-FFF2-40B4-BE49-F238E27FC236}">
                  <a16:creationId xmlns:a16="http://schemas.microsoft.com/office/drawing/2014/main" id="{5D1E6B80-C9A3-7CCA-4E9E-1439F044FF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033" y="5402754"/>
              <a:ext cx="3097044" cy="2192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Box 7">
            <a:extLst>
              <a:ext uri="{FF2B5EF4-FFF2-40B4-BE49-F238E27FC236}">
                <a16:creationId xmlns:a16="http://schemas.microsoft.com/office/drawing/2014/main" id="{27EE75AF-E7A0-25B8-E462-8587ECD4C28E}"/>
              </a:ext>
            </a:extLst>
          </p:cNvPr>
          <p:cNvSpPr txBox="1"/>
          <p:nvPr/>
        </p:nvSpPr>
        <p:spPr>
          <a:xfrm>
            <a:off x="1059180" y="6716696"/>
            <a:ext cx="5976251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47"/>
              </a:lnSpc>
            </a:pPr>
            <a:r>
              <a:rPr lang="es-ES" sz="1900" dirty="0">
                <a:solidFill>
                  <a:srgbClr val="032859"/>
                </a:solidFill>
                <a:latin typeface="Open Sans 2"/>
                <a:ea typeface="Open Sans 2"/>
                <a:cs typeface="Open Sans 2"/>
                <a:sym typeface="Open Sans 2"/>
              </a:rPr>
              <a:t>OE1. ORDENAR EL TERRITORIO Y HACER UN </a:t>
            </a:r>
          </a:p>
          <a:p>
            <a:pPr algn="l">
              <a:lnSpc>
                <a:spcPts val="2147"/>
              </a:lnSpc>
            </a:pPr>
            <a:r>
              <a:rPr lang="es-ES" sz="1900" dirty="0">
                <a:solidFill>
                  <a:srgbClr val="032859"/>
                </a:solidFill>
                <a:latin typeface="Open Sans 2"/>
                <a:ea typeface="Open Sans 2"/>
                <a:cs typeface="Open Sans 2"/>
                <a:sym typeface="Open Sans 2"/>
              </a:rPr>
              <a:t>USO RACIONAL DEL SUELO, CONSERVARLO Y PROTEGERLO</a:t>
            </a:r>
            <a:r>
              <a:rPr lang="en-US" sz="1900" dirty="0">
                <a:solidFill>
                  <a:srgbClr val="032859"/>
                </a:solidFill>
                <a:latin typeface="Open Sans 2"/>
                <a:ea typeface="Open Sans 2"/>
                <a:cs typeface="Open Sans 2"/>
                <a:sym typeface="Open Sans 2"/>
              </a:rPr>
              <a:t>.</a:t>
            </a:r>
          </a:p>
        </p:txBody>
      </p:sp>
      <p:sp>
        <p:nvSpPr>
          <p:cNvPr id="29" name="TextBox 9">
            <a:extLst>
              <a:ext uri="{FF2B5EF4-FFF2-40B4-BE49-F238E27FC236}">
                <a16:creationId xmlns:a16="http://schemas.microsoft.com/office/drawing/2014/main" id="{DEE04297-4458-A065-E794-691793214347}"/>
              </a:ext>
            </a:extLst>
          </p:cNvPr>
          <p:cNvSpPr txBox="1"/>
          <p:nvPr/>
        </p:nvSpPr>
        <p:spPr>
          <a:xfrm>
            <a:off x="1059180" y="6148871"/>
            <a:ext cx="5820689" cy="442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90"/>
              </a:lnSpc>
              <a:spcBef>
                <a:spcPct val="0"/>
              </a:spcBef>
            </a:pPr>
            <a:r>
              <a:rPr lang="en-US" sz="3000" b="1" dirty="0" err="1">
                <a:solidFill>
                  <a:srgbClr val="032859"/>
                </a:solidFill>
                <a:latin typeface="Garet Bold"/>
                <a:ea typeface="Garet Bold"/>
                <a:cs typeface="Garet Bold"/>
                <a:sym typeface="Garet Bold"/>
              </a:rPr>
              <a:t>Objetivo</a:t>
            </a:r>
            <a:r>
              <a:rPr lang="en-US" sz="3000" b="1" dirty="0">
                <a:solidFill>
                  <a:srgbClr val="032859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3000" b="1" dirty="0" err="1">
                <a:solidFill>
                  <a:srgbClr val="032859"/>
                </a:solidFill>
                <a:latin typeface="Garet Bold"/>
                <a:ea typeface="Garet Bold"/>
                <a:cs typeface="Garet Bold"/>
                <a:sym typeface="Garet Bold"/>
              </a:rPr>
              <a:t>Estratégico</a:t>
            </a:r>
            <a:endParaRPr lang="en-US" sz="3000" b="1" dirty="0">
              <a:solidFill>
                <a:srgbClr val="032859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30" name="TextBox 7">
            <a:extLst>
              <a:ext uri="{FF2B5EF4-FFF2-40B4-BE49-F238E27FC236}">
                <a16:creationId xmlns:a16="http://schemas.microsoft.com/office/drawing/2014/main" id="{F126EE3F-4FFB-5494-58EF-CFFEDC41D270}"/>
              </a:ext>
            </a:extLst>
          </p:cNvPr>
          <p:cNvSpPr txBox="1"/>
          <p:nvPr/>
        </p:nvSpPr>
        <p:spPr>
          <a:xfrm>
            <a:off x="6629400" y="6747509"/>
            <a:ext cx="5976251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47"/>
              </a:lnSpc>
            </a:pPr>
            <a:r>
              <a:rPr lang="es-ES" sz="1900" b="1" dirty="0">
                <a:solidFill>
                  <a:srgbClr val="032859"/>
                </a:solidFill>
                <a:latin typeface="Open Sans 2"/>
                <a:ea typeface="Open Sans 2"/>
                <a:cs typeface="Open Sans 2"/>
                <a:sym typeface="Open Sans 2"/>
              </a:rPr>
              <a:t>OE1.2</a:t>
            </a:r>
            <a:r>
              <a:rPr lang="es-ES" sz="1900" dirty="0">
                <a:solidFill>
                  <a:srgbClr val="032859"/>
                </a:solidFill>
                <a:latin typeface="Open Sans 2"/>
                <a:ea typeface="Open Sans 2"/>
                <a:cs typeface="Open Sans 2"/>
                <a:sym typeface="Open Sans 2"/>
              </a:rPr>
              <a:t> CONSERVAR Y MEJORAR EL PATRIMONIO NATURAL Y CULTURAL Y PROTEGER EL PAISAJE.</a:t>
            </a:r>
          </a:p>
        </p:txBody>
      </p:sp>
      <p:sp>
        <p:nvSpPr>
          <p:cNvPr id="31" name="TextBox 9">
            <a:extLst>
              <a:ext uri="{FF2B5EF4-FFF2-40B4-BE49-F238E27FC236}">
                <a16:creationId xmlns:a16="http://schemas.microsoft.com/office/drawing/2014/main" id="{5389423C-4786-8AD8-C904-089B517C81A4}"/>
              </a:ext>
            </a:extLst>
          </p:cNvPr>
          <p:cNvSpPr txBox="1"/>
          <p:nvPr/>
        </p:nvSpPr>
        <p:spPr>
          <a:xfrm>
            <a:off x="6705600" y="6148871"/>
            <a:ext cx="5820689" cy="442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90"/>
              </a:lnSpc>
              <a:spcBef>
                <a:spcPct val="0"/>
              </a:spcBef>
            </a:pPr>
            <a:r>
              <a:rPr lang="en-US" sz="3000" b="1" dirty="0" err="1">
                <a:solidFill>
                  <a:srgbClr val="032859"/>
                </a:solidFill>
                <a:latin typeface="Garet Bold"/>
                <a:ea typeface="Garet Bold"/>
                <a:cs typeface="Garet Bold"/>
                <a:sym typeface="Garet Bold"/>
              </a:rPr>
              <a:t>Objetivos</a:t>
            </a:r>
            <a:r>
              <a:rPr lang="en-US" sz="3000" b="1" dirty="0">
                <a:solidFill>
                  <a:srgbClr val="032859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3000" b="1" dirty="0" err="1">
                <a:solidFill>
                  <a:srgbClr val="032859"/>
                </a:solidFill>
                <a:latin typeface="Garet Bold"/>
                <a:ea typeface="Garet Bold"/>
                <a:cs typeface="Garet Bold"/>
                <a:sym typeface="Garet Bold"/>
              </a:rPr>
              <a:t>Específicos</a:t>
            </a:r>
            <a:endParaRPr lang="en-US" sz="3000" b="1" dirty="0">
              <a:solidFill>
                <a:srgbClr val="032859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grpSp>
        <p:nvGrpSpPr>
          <p:cNvPr id="1024" name="Group 11">
            <a:extLst>
              <a:ext uri="{FF2B5EF4-FFF2-40B4-BE49-F238E27FC236}">
                <a16:creationId xmlns:a16="http://schemas.microsoft.com/office/drawing/2014/main" id="{5E92FF9F-44E0-0713-EEE6-AD125BF5D31F}"/>
              </a:ext>
            </a:extLst>
          </p:cNvPr>
          <p:cNvGrpSpPr/>
          <p:nvPr/>
        </p:nvGrpSpPr>
        <p:grpSpPr>
          <a:xfrm>
            <a:off x="4556760" y="7966226"/>
            <a:ext cx="12374880" cy="1711463"/>
            <a:chOff x="0" y="0"/>
            <a:chExt cx="1265026" cy="840814"/>
          </a:xfrm>
        </p:grpSpPr>
        <p:sp>
          <p:nvSpPr>
            <p:cNvPr id="1025" name="Freeform 12">
              <a:extLst>
                <a:ext uri="{FF2B5EF4-FFF2-40B4-BE49-F238E27FC236}">
                  <a16:creationId xmlns:a16="http://schemas.microsoft.com/office/drawing/2014/main" id="{0B1DF43E-F668-FF05-E212-7DE3D906811D}"/>
                </a:ext>
              </a:extLst>
            </p:cNvPr>
            <p:cNvSpPr/>
            <p:nvPr/>
          </p:nvSpPr>
          <p:spPr>
            <a:xfrm>
              <a:off x="0" y="0"/>
              <a:ext cx="1265026" cy="840814"/>
            </a:xfrm>
            <a:custGeom>
              <a:avLst/>
              <a:gdLst/>
              <a:ahLst/>
              <a:cxnLst/>
              <a:rect l="l" t="t" r="r" b="b"/>
              <a:pathLst>
                <a:path w="1265026" h="840814">
                  <a:moveTo>
                    <a:pt x="0" y="0"/>
                  </a:moveTo>
                  <a:lnTo>
                    <a:pt x="1265026" y="0"/>
                  </a:lnTo>
                  <a:lnTo>
                    <a:pt x="1265026" y="840814"/>
                  </a:lnTo>
                  <a:lnTo>
                    <a:pt x="0" y="840814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336276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26" name="TextBox 13">
              <a:extLst>
                <a:ext uri="{FF2B5EF4-FFF2-40B4-BE49-F238E27FC236}">
                  <a16:creationId xmlns:a16="http://schemas.microsoft.com/office/drawing/2014/main" id="{9F518611-D0A4-8FB9-3B0D-1EC730568BA9}"/>
                </a:ext>
              </a:extLst>
            </p:cNvPr>
            <p:cNvSpPr txBox="1"/>
            <p:nvPr/>
          </p:nvSpPr>
          <p:spPr>
            <a:xfrm>
              <a:off x="0" y="-28575"/>
              <a:ext cx="1265026" cy="869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27" name="TextBox 17">
            <a:extLst>
              <a:ext uri="{FF2B5EF4-FFF2-40B4-BE49-F238E27FC236}">
                <a16:creationId xmlns:a16="http://schemas.microsoft.com/office/drawing/2014/main" id="{484CDF90-D075-403E-308A-06E0174E80B2}"/>
              </a:ext>
            </a:extLst>
          </p:cNvPr>
          <p:cNvSpPr txBox="1"/>
          <p:nvPr/>
        </p:nvSpPr>
        <p:spPr>
          <a:xfrm>
            <a:off x="4634541" y="8648700"/>
            <a:ext cx="1221931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Mancomunidad de Municipios de la Costa Tropical.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Ayuntamiento de Almuñécar. Ayuntamiento de Salobreña. Ayuntamiento de Motril. Ayuntamiento de Torrenueva Costa,</a:t>
            </a:r>
          </a:p>
        </p:txBody>
      </p:sp>
      <p:sp>
        <p:nvSpPr>
          <p:cNvPr id="1029" name="TextBox 20">
            <a:extLst>
              <a:ext uri="{FF2B5EF4-FFF2-40B4-BE49-F238E27FC236}">
                <a16:creationId xmlns:a16="http://schemas.microsoft.com/office/drawing/2014/main" id="{96731223-B687-1AC4-6CA6-CC341A3A2BCF}"/>
              </a:ext>
            </a:extLst>
          </p:cNvPr>
          <p:cNvSpPr txBox="1"/>
          <p:nvPr/>
        </p:nvSpPr>
        <p:spPr>
          <a:xfrm>
            <a:off x="4367963" y="8210910"/>
            <a:ext cx="4071313" cy="406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90"/>
              </a:lnSpc>
            </a:pPr>
            <a:r>
              <a:rPr lang="en-US" sz="2400" b="1" dirty="0" err="1">
                <a:solidFill>
                  <a:srgbClr val="03285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Entidades</a:t>
            </a:r>
            <a:r>
              <a:rPr lang="en-US" sz="2400" b="1" dirty="0">
                <a:solidFill>
                  <a:srgbClr val="03285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400" b="1" dirty="0" err="1">
                <a:solidFill>
                  <a:srgbClr val="03285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Vinculadas</a:t>
            </a:r>
            <a:endParaRPr lang="en-US" sz="2400" b="1" dirty="0">
              <a:solidFill>
                <a:srgbClr val="032859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pic>
        <p:nvPicPr>
          <p:cNvPr id="1034" name="Imagen 1033" descr="Logotipo&#10;&#10;El contenido generado por IA puede ser incorrecto.">
            <a:extLst>
              <a:ext uri="{FF2B5EF4-FFF2-40B4-BE49-F238E27FC236}">
                <a16:creationId xmlns:a16="http://schemas.microsoft.com/office/drawing/2014/main" id="{180E2D9D-391F-4F10-8926-1FF7C5C127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63" y="517651"/>
            <a:ext cx="2291321" cy="982833"/>
          </a:xfrm>
          <a:prstGeom prst="rect">
            <a:avLst/>
          </a:prstGeom>
        </p:spPr>
      </p:pic>
      <p:sp>
        <p:nvSpPr>
          <p:cNvPr id="1035" name="TextBox 7">
            <a:extLst>
              <a:ext uri="{FF2B5EF4-FFF2-40B4-BE49-F238E27FC236}">
                <a16:creationId xmlns:a16="http://schemas.microsoft.com/office/drawing/2014/main" id="{208665B8-4D5B-329F-4296-7A790938A0C7}"/>
              </a:ext>
            </a:extLst>
          </p:cNvPr>
          <p:cNvSpPr txBox="1"/>
          <p:nvPr/>
        </p:nvSpPr>
        <p:spPr>
          <a:xfrm>
            <a:off x="12220722" y="6743700"/>
            <a:ext cx="5976251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47"/>
              </a:lnSpc>
            </a:pPr>
            <a:r>
              <a:rPr lang="es-ES" sz="1900" b="1" dirty="0">
                <a:solidFill>
                  <a:srgbClr val="032859"/>
                </a:solidFill>
                <a:latin typeface="Open Sans 2"/>
                <a:ea typeface="Open Sans 2"/>
                <a:cs typeface="Open Sans 2"/>
                <a:sym typeface="Open Sans 2"/>
              </a:rPr>
              <a:t>OE1.3</a:t>
            </a:r>
            <a:r>
              <a:rPr lang="es-ES" sz="1900" dirty="0">
                <a:solidFill>
                  <a:srgbClr val="032859"/>
                </a:solidFill>
                <a:latin typeface="Open Sans 2"/>
                <a:ea typeface="Open Sans 2"/>
                <a:cs typeface="Open Sans 2"/>
                <a:sym typeface="Open Sans 2"/>
              </a:rPr>
              <a:t> MEJORAR LAS INFRAESTRUCTURAS VERDES</a:t>
            </a:r>
          </a:p>
          <a:p>
            <a:pPr algn="l">
              <a:lnSpc>
                <a:spcPts val="2147"/>
              </a:lnSpc>
            </a:pPr>
            <a:r>
              <a:rPr lang="es-ES" sz="1900" dirty="0">
                <a:solidFill>
                  <a:srgbClr val="032859"/>
                </a:solidFill>
                <a:latin typeface="Open Sans 2"/>
                <a:ea typeface="Open Sans 2"/>
                <a:cs typeface="Open Sans 2"/>
                <a:sym typeface="Open Sans 2"/>
              </a:rPr>
              <a:t>Y AZULES Y VINCULARLAS CON EL CONTEXTO NATURAL</a:t>
            </a:r>
            <a:r>
              <a:rPr lang="en-US" sz="1900" dirty="0">
                <a:solidFill>
                  <a:srgbClr val="032859"/>
                </a:solidFill>
                <a:latin typeface="Open Sans 2"/>
                <a:ea typeface="Open Sans 2"/>
                <a:cs typeface="Open Sans 2"/>
                <a:sym typeface="Open Sans 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8047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F1AF47-AE98-4034-BD91-1976FA4D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126309" y="2126307"/>
            <a:ext cx="10313727" cy="6061116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85800" y="12723"/>
            <a:ext cx="5352414" cy="10287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21033" y="1801968"/>
            <a:ext cx="7212453" cy="6132999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39348" y="3989106"/>
            <a:ext cx="6533391" cy="6061113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99891" y="3807639"/>
            <a:ext cx="4562704" cy="84979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League Spartan"/>
              </a:rPr>
              <a:t>1.1. </a:t>
            </a:r>
            <a:r>
              <a:rPr lang="en-US" sz="6000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League Spartan"/>
              </a:rPr>
              <a:t>Acciones</a:t>
            </a:r>
            <a:endParaRPr lang="en-US" sz="6000" dirty="0">
              <a:solidFill>
                <a:srgbClr val="FFFFFF"/>
              </a:solidFill>
              <a:latin typeface="+mj-lt"/>
              <a:ea typeface="+mj-ea"/>
              <a:cs typeface="+mj-cs"/>
              <a:sym typeface="League Spartan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31BC5ED6-A196-E9F8-66F9-D09E570349AE}"/>
              </a:ext>
            </a:extLst>
          </p:cNvPr>
          <p:cNvSpPr txBox="1"/>
          <p:nvPr/>
        </p:nvSpPr>
        <p:spPr>
          <a:xfrm>
            <a:off x="815132" y="2261712"/>
            <a:ext cx="4562704" cy="1104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000" u="none" strike="noStrike" dirty="0">
                <a:solidFill>
                  <a:srgbClr val="FFFFFF"/>
                </a:solidFill>
                <a:sym typeface="League Spartan"/>
              </a:rPr>
              <a:t>1. Senda del Litoral de la Costa de Poniente</a:t>
            </a:r>
          </a:p>
        </p:txBody>
      </p:sp>
      <p:sp>
        <p:nvSpPr>
          <p:cNvPr id="7" name="Freeform 7"/>
          <p:cNvSpPr/>
          <p:nvPr/>
        </p:nvSpPr>
        <p:spPr>
          <a:xfrm>
            <a:off x="188797" y="207435"/>
            <a:ext cx="3305842" cy="1642530"/>
          </a:xfrm>
          <a:custGeom>
            <a:avLst/>
            <a:gdLst/>
            <a:ahLst/>
            <a:cxnLst/>
            <a:rect l="l" t="t" r="r" b="b"/>
            <a:pathLst>
              <a:path w="3305842" h="1642530">
                <a:moveTo>
                  <a:pt x="0" y="0"/>
                </a:moveTo>
                <a:lnTo>
                  <a:pt x="3305842" y="0"/>
                </a:lnTo>
                <a:lnTo>
                  <a:pt x="3305842" y="1642530"/>
                </a:lnTo>
                <a:lnTo>
                  <a:pt x="0" y="1642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01265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8" name="Freeform 8"/>
          <p:cNvSpPr/>
          <p:nvPr/>
        </p:nvSpPr>
        <p:spPr>
          <a:xfrm>
            <a:off x="15544799" y="9105900"/>
            <a:ext cx="2554403" cy="1179003"/>
          </a:xfrm>
          <a:custGeom>
            <a:avLst/>
            <a:gdLst/>
            <a:ahLst/>
            <a:cxnLst/>
            <a:rect l="l" t="t" r="r" b="b"/>
            <a:pathLst>
              <a:path w="3305842" h="1659944">
                <a:moveTo>
                  <a:pt x="0" y="0"/>
                </a:moveTo>
                <a:lnTo>
                  <a:pt x="3305842" y="0"/>
                </a:lnTo>
                <a:lnTo>
                  <a:pt x="3305842" y="1659944"/>
                </a:lnTo>
                <a:lnTo>
                  <a:pt x="0" y="16599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99153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2" name="Group 2"/>
          <p:cNvGrpSpPr/>
          <p:nvPr/>
        </p:nvGrpSpPr>
        <p:grpSpPr>
          <a:xfrm>
            <a:off x="540560" y="6097317"/>
            <a:ext cx="5081367" cy="2838274"/>
            <a:chOff x="0" y="-28575"/>
            <a:chExt cx="6435532" cy="35946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040652"/>
              </p:ext>
            </p:extLst>
          </p:nvPr>
        </p:nvGraphicFramePr>
        <p:xfrm>
          <a:off x="7162800" y="2095500"/>
          <a:ext cx="10030081" cy="6413223"/>
        </p:xfrm>
        <a:graphic>
          <a:graphicData uri="http://schemas.openxmlformats.org/drawingml/2006/table">
            <a:tbl>
              <a:tblPr/>
              <a:tblGrid>
                <a:gridCol w="10030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3333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2800" b="1" dirty="0" err="1">
                          <a:solidFill>
                            <a:srgbClr val="032859"/>
                          </a:solidFill>
                          <a:latin typeface="Open Sans 1 Bold"/>
                          <a:ea typeface="Open Sans 1 Bold"/>
                          <a:cs typeface="Open Sans 1 Bold"/>
                          <a:sym typeface="Open Sans 1 Bold"/>
                        </a:rPr>
                        <a:t>Anualidad</a:t>
                      </a:r>
                      <a:r>
                        <a:rPr lang="en-US" sz="2800" b="1" dirty="0">
                          <a:solidFill>
                            <a:srgbClr val="032859"/>
                          </a:solidFill>
                          <a:latin typeface="Open Sans 1 Bold"/>
                          <a:ea typeface="Open Sans 1 Bold"/>
                          <a:cs typeface="Open Sans 1 Bold"/>
                          <a:sym typeface="Open Sans 1 Bold"/>
                        </a:rPr>
                        <a:t> 2024</a:t>
                      </a:r>
                      <a:endParaRPr lang="en-US" sz="16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A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5608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s-E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Redacción del </a:t>
                      </a:r>
                      <a:r>
                        <a:rPr lang="es-E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ESTUDIO DE FACTIBILIDAD-ANTEPROYECTO DEL CAMINO Y PASARELA QUE CONECTE EL PUERTO DEPORTIVO DE MARINA DEL ESTE-COTOBRO</a:t>
                      </a:r>
                      <a:r>
                        <a:rPr lang="es-E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333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2800" b="1" dirty="0" err="1">
                          <a:solidFill>
                            <a:srgbClr val="032859"/>
                          </a:solidFill>
                          <a:latin typeface="Open Sans 1 Bold"/>
                          <a:ea typeface="Open Sans 1 Bold"/>
                          <a:cs typeface="Open Sans 1 Bold"/>
                          <a:sym typeface="Open Sans 1 Bold"/>
                        </a:rPr>
                        <a:t>Anualidad</a:t>
                      </a:r>
                      <a:r>
                        <a:rPr lang="en-US" sz="2800" b="1" dirty="0">
                          <a:solidFill>
                            <a:srgbClr val="032859"/>
                          </a:solidFill>
                          <a:latin typeface="Open Sans 1 Bold"/>
                          <a:ea typeface="Open Sans 1 Bold"/>
                          <a:cs typeface="Open Sans 1 Bold"/>
                          <a:sym typeface="Open Sans 1 Bold"/>
                        </a:rPr>
                        <a:t> 2025</a:t>
                      </a:r>
                      <a:endParaRPr lang="en-US" sz="16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A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658195"/>
                  </a:ext>
                </a:extLst>
              </a:tr>
              <a:tr h="26053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5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PROCESOS SIMPLIFICADOS DE EVALUACIÓN AMBIENTAL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65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PARA PROYECTO DE CONSTRUCCIÓN DE SENDERO Y PASARELA TURÍSTICA EN ALMUÑECAR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480968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79BB2438-3AE7-5B1B-9A5A-B38FD2853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40" y="6174882"/>
            <a:ext cx="5050888" cy="2705705"/>
          </a:xfrm>
          <a:prstGeom prst="rect">
            <a:avLst/>
          </a:prstGeom>
        </p:spPr>
      </p:pic>
      <p:sp>
        <p:nvSpPr>
          <p:cNvPr id="12" name="Freeform 22">
            <a:extLst>
              <a:ext uri="{FF2B5EF4-FFF2-40B4-BE49-F238E27FC236}">
                <a16:creationId xmlns:a16="http://schemas.microsoft.com/office/drawing/2014/main" id="{68610156-1F47-C5E1-3B51-BF1315AB1730}"/>
              </a:ext>
            </a:extLst>
          </p:cNvPr>
          <p:cNvSpPr/>
          <p:nvPr/>
        </p:nvSpPr>
        <p:spPr>
          <a:xfrm flipH="1">
            <a:off x="15544799" y="-1516647"/>
            <a:ext cx="2743201" cy="3033292"/>
          </a:xfrm>
          <a:custGeom>
            <a:avLst/>
            <a:gdLst/>
            <a:ahLst/>
            <a:cxnLst/>
            <a:rect l="l" t="t" r="r" b="b"/>
            <a:pathLst>
              <a:path w="3683427" h="3683427">
                <a:moveTo>
                  <a:pt x="3683427" y="0"/>
                </a:moveTo>
                <a:lnTo>
                  <a:pt x="0" y="0"/>
                </a:lnTo>
                <a:lnTo>
                  <a:pt x="0" y="3683428"/>
                </a:lnTo>
                <a:lnTo>
                  <a:pt x="3683427" y="3683428"/>
                </a:lnTo>
                <a:lnTo>
                  <a:pt x="368342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A2202B-5FA7-790D-F4BF-BF51D6D4D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3B07EB0-4CB0-713B-6FCB-4F3B7ABB4BBA}"/>
              </a:ext>
            </a:extLst>
          </p:cNvPr>
          <p:cNvGrpSpPr/>
          <p:nvPr/>
        </p:nvGrpSpPr>
        <p:grpSpPr>
          <a:xfrm>
            <a:off x="188797" y="181200"/>
            <a:ext cx="17910406" cy="9924601"/>
            <a:chOff x="0" y="0"/>
            <a:chExt cx="6435532" cy="356608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B4B89A7-56CA-3285-2FAF-15428FB5153F}"/>
                </a:ext>
              </a:extLst>
            </p:cNvPr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064C6FC-C5B9-FA3B-28B4-B7E98F8A1BC7}"/>
                </a:ext>
              </a:extLst>
            </p:cNvPr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238F4EDD-B4FD-E345-3E43-E539AEF4FB0A}"/>
              </a:ext>
            </a:extLst>
          </p:cNvPr>
          <p:cNvGrpSpPr/>
          <p:nvPr/>
        </p:nvGrpSpPr>
        <p:grpSpPr>
          <a:xfrm>
            <a:off x="3538666" y="5905500"/>
            <a:ext cx="13453934" cy="3064820"/>
            <a:chOff x="0" y="0"/>
            <a:chExt cx="1265026" cy="840814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B30DFE82-8E28-EA8C-7F08-BD169AA7AB38}"/>
                </a:ext>
              </a:extLst>
            </p:cNvPr>
            <p:cNvSpPr/>
            <p:nvPr/>
          </p:nvSpPr>
          <p:spPr>
            <a:xfrm>
              <a:off x="0" y="0"/>
              <a:ext cx="1265026" cy="840814"/>
            </a:xfrm>
            <a:custGeom>
              <a:avLst/>
              <a:gdLst/>
              <a:ahLst/>
              <a:cxnLst/>
              <a:rect l="l" t="t" r="r" b="b"/>
              <a:pathLst>
                <a:path w="1265026" h="840814">
                  <a:moveTo>
                    <a:pt x="0" y="0"/>
                  </a:moveTo>
                  <a:lnTo>
                    <a:pt x="1265026" y="0"/>
                  </a:lnTo>
                  <a:lnTo>
                    <a:pt x="1265026" y="840814"/>
                  </a:lnTo>
                  <a:lnTo>
                    <a:pt x="0" y="840814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336276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D183571E-5FCE-0EDF-4DFE-65141A05A33E}"/>
                </a:ext>
              </a:extLst>
            </p:cNvPr>
            <p:cNvSpPr txBox="1"/>
            <p:nvPr/>
          </p:nvSpPr>
          <p:spPr>
            <a:xfrm>
              <a:off x="0" y="-28575"/>
              <a:ext cx="1265026" cy="869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>
            <a:extLst>
              <a:ext uri="{FF2B5EF4-FFF2-40B4-BE49-F238E27FC236}">
                <a16:creationId xmlns:a16="http://schemas.microsoft.com/office/drawing/2014/main" id="{DCD89C83-87C3-4E5E-6930-31F2B8C18ED2}"/>
              </a:ext>
            </a:extLst>
          </p:cNvPr>
          <p:cNvSpPr txBox="1"/>
          <p:nvPr/>
        </p:nvSpPr>
        <p:spPr>
          <a:xfrm>
            <a:off x="1028700" y="1028700"/>
            <a:ext cx="12915900" cy="929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7520"/>
              </a:lnSpc>
              <a:spcBef>
                <a:spcPct val="0"/>
              </a:spcBef>
            </a:pPr>
            <a:r>
              <a:rPr lang="en-US" sz="5400" u="none" strike="noStrike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 </a:t>
            </a:r>
            <a:r>
              <a:rPr lang="en-US" sz="5400" u="none" strike="noStrike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Medida</a:t>
            </a:r>
            <a:r>
              <a:rPr lang="en-US" sz="5400" u="none" strike="noStrike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400" u="none" strike="noStrike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tractora</a:t>
            </a:r>
            <a:r>
              <a:rPr lang="en-US" sz="5400" u="none" strike="noStrike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Ecochiringuitos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E3278E02-2455-CA03-A272-C6DB183A238D}"/>
              </a:ext>
            </a:extLst>
          </p:cNvPr>
          <p:cNvSpPr txBox="1"/>
          <p:nvPr/>
        </p:nvSpPr>
        <p:spPr>
          <a:xfrm>
            <a:off x="4419600" y="6771683"/>
            <a:ext cx="11793056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Implementar medidas de eficiencia energética y energías renovables.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Reducir residuos y eliminar progresivamente los plásticos de un solo uso.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Digitalizar la gestión y atención al cliente.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Integrar estos negocios en una estrategia comarcal de turismo sostenible.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C60287FC-0268-EAF8-399B-0FDB88C1661B}"/>
              </a:ext>
            </a:extLst>
          </p:cNvPr>
          <p:cNvSpPr txBox="1"/>
          <p:nvPr/>
        </p:nvSpPr>
        <p:spPr>
          <a:xfrm>
            <a:off x="4419600" y="6228369"/>
            <a:ext cx="4071313" cy="4197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90"/>
              </a:lnSpc>
            </a:pPr>
            <a:r>
              <a:rPr lang="en-US" sz="2800" b="1" dirty="0" err="1">
                <a:solidFill>
                  <a:srgbClr val="03285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Principales</a:t>
            </a:r>
            <a:r>
              <a:rPr lang="en-US" sz="2800" b="1" dirty="0">
                <a:solidFill>
                  <a:srgbClr val="03285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800" b="1" dirty="0" err="1">
                <a:solidFill>
                  <a:srgbClr val="032859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Objetivos</a:t>
            </a:r>
            <a:endParaRPr lang="en-US" sz="2800" b="1" dirty="0">
              <a:solidFill>
                <a:srgbClr val="032859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79C30BCF-162B-E874-91C1-E0A36FD0126B}"/>
              </a:ext>
            </a:extLst>
          </p:cNvPr>
          <p:cNvSpPr/>
          <p:nvPr/>
        </p:nvSpPr>
        <p:spPr>
          <a:xfrm flipH="1">
            <a:off x="0" y="8650166"/>
            <a:ext cx="3273669" cy="3273669"/>
          </a:xfrm>
          <a:custGeom>
            <a:avLst/>
            <a:gdLst/>
            <a:ahLst/>
            <a:cxnLst/>
            <a:rect l="l" t="t" r="r" b="b"/>
            <a:pathLst>
              <a:path w="3273669" h="3273669">
                <a:moveTo>
                  <a:pt x="3273669" y="0"/>
                </a:moveTo>
                <a:lnTo>
                  <a:pt x="0" y="0"/>
                </a:lnTo>
                <a:lnTo>
                  <a:pt x="0" y="3273668"/>
                </a:lnTo>
                <a:lnTo>
                  <a:pt x="3273669" y="3273668"/>
                </a:lnTo>
                <a:lnTo>
                  <a:pt x="327366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DE23CFEE-93E8-DD5B-2F87-E41D4FF62270}"/>
              </a:ext>
            </a:extLst>
          </p:cNvPr>
          <p:cNvSpPr/>
          <p:nvPr/>
        </p:nvSpPr>
        <p:spPr>
          <a:xfrm flipH="1">
            <a:off x="14604573" y="-1841714"/>
            <a:ext cx="3683427" cy="3683427"/>
          </a:xfrm>
          <a:custGeom>
            <a:avLst/>
            <a:gdLst/>
            <a:ahLst/>
            <a:cxnLst/>
            <a:rect l="l" t="t" r="r" b="b"/>
            <a:pathLst>
              <a:path w="3683427" h="3683427">
                <a:moveTo>
                  <a:pt x="3683427" y="0"/>
                </a:moveTo>
                <a:lnTo>
                  <a:pt x="0" y="0"/>
                </a:lnTo>
                <a:lnTo>
                  <a:pt x="0" y="3683428"/>
                </a:lnTo>
                <a:lnTo>
                  <a:pt x="3683427" y="3683428"/>
                </a:lnTo>
                <a:lnTo>
                  <a:pt x="368342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F62102C3-BFE4-E5D0-B054-966ECBE7831B}"/>
              </a:ext>
            </a:extLst>
          </p:cNvPr>
          <p:cNvSpPr txBox="1"/>
          <p:nvPr/>
        </p:nvSpPr>
        <p:spPr>
          <a:xfrm>
            <a:off x="1059180" y="2095500"/>
            <a:ext cx="15857220" cy="3285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Proyecto “Ecochiringuitos de la Costa Tropical”, una iniciativa orientada a promover la sostenibilidad, digitalización y eficiencia energética en los establecimientos hosteleros de playa del litoral granadino incluido en el programa N.º 1804 “Medidas Tractoras Contempladas en las Agendas Urbanas 2030”.</a:t>
            </a:r>
          </a:p>
          <a:p>
            <a:pPr algn="just">
              <a:lnSpc>
                <a:spcPts val="2147"/>
              </a:lnSpc>
            </a:pPr>
            <a:endParaRPr lang="es-ES" sz="28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La Costa Tropical, con un importante potencial turístico y medioambiental, concentra numerosos chiringuitos y negocios de hostelería en playa que forman parte del tejido económico local. Ante los nuevos retos climáticos, regulatorios y de competitividad, resulta fundamental avanzar hacia un modelo de establecimiento costero más sostenible, eficiente y conectado con las políticas europeas de transición ecológica y digital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Open Sans 2"/>
                <a:ea typeface="Open Sans 2"/>
                <a:cs typeface="Open Sans 2"/>
                <a:sym typeface="Open Sans 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8516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F36D99-3655-0F6C-EC55-AA8D0CC0D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83ADBF0-54A4-B21F-B056-896DEF0FD58A}"/>
              </a:ext>
            </a:extLst>
          </p:cNvPr>
          <p:cNvGrpSpPr/>
          <p:nvPr/>
        </p:nvGrpSpPr>
        <p:grpSpPr>
          <a:xfrm>
            <a:off x="188797" y="181200"/>
            <a:ext cx="17910406" cy="9924601"/>
            <a:chOff x="0" y="0"/>
            <a:chExt cx="6435532" cy="356608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1B4477C-815D-3A72-F8D7-92173A9BBE95}"/>
                </a:ext>
              </a:extLst>
            </p:cNvPr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0184DC9-B237-E88B-F887-0CAAD4E5A80A}"/>
                </a:ext>
              </a:extLst>
            </p:cNvPr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84525D5-0A14-F6C5-513E-8A652384F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191666"/>
              </p:ext>
            </p:extLst>
          </p:nvPr>
        </p:nvGraphicFramePr>
        <p:xfrm>
          <a:off x="1447800" y="2324100"/>
          <a:ext cx="15240000" cy="7327329"/>
        </p:xfrm>
        <a:graphic>
          <a:graphicData uri="http://schemas.openxmlformats.org/drawingml/2006/table">
            <a:tbl>
              <a:tblPr/>
              <a:tblGrid>
                <a:gridCol w="7542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3200" b="1" dirty="0" err="1">
                          <a:solidFill>
                            <a:srgbClr val="032859"/>
                          </a:solidFill>
                          <a:latin typeface="Open Sans 1 Bold"/>
                          <a:ea typeface="Open Sans 1 Bold"/>
                          <a:cs typeface="Open Sans 1 Bold"/>
                          <a:sym typeface="Open Sans 1 Bold"/>
                        </a:rPr>
                        <a:t>Anualidad</a:t>
                      </a:r>
                      <a:r>
                        <a:rPr lang="en-US" sz="3200" b="1" dirty="0">
                          <a:solidFill>
                            <a:srgbClr val="032859"/>
                          </a:solidFill>
                          <a:latin typeface="Open Sans 1 Bold"/>
                          <a:ea typeface="Open Sans 1 Bold"/>
                          <a:cs typeface="Open Sans 1 Bold"/>
                          <a:sym typeface="Open Sans 1 Bold"/>
                        </a:rPr>
                        <a:t> 2024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A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3200" b="1" dirty="0" err="1">
                          <a:solidFill>
                            <a:srgbClr val="032859"/>
                          </a:solidFill>
                          <a:latin typeface="Open Sans 1 Bold"/>
                          <a:ea typeface="Open Sans 1 Bold"/>
                          <a:cs typeface="Open Sans 1 Bold"/>
                          <a:sym typeface="Open Sans 1 Bold"/>
                        </a:rPr>
                        <a:t>Anualidad</a:t>
                      </a:r>
                      <a:r>
                        <a:rPr lang="en-US" sz="3200" b="1" dirty="0">
                          <a:solidFill>
                            <a:srgbClr val="032859"/>
                          </a:solidFill>
                          <a:latin typeface="Open Sans 1 Bold"/>
                          <a:ea typeface="Open Sans 1 Bold"/>
                          <a:cs typeface="Open Sans 1 Bold"/>
                          <a:sym typeface="Open Sans 1 Bold"/>
                        </a:rPr>
                        <a:t> 2025</a:t>
                      </a:r>
                      <a:endParaRPr lang="en-US" sz="18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A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4100"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s-ES" sz="2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Plan Formativo </a:t>
                      </a:r>
                      <a:r>
                        <a:rPr lang="es-ES" sz="2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y acciones de Dinamización dirigidas a impulsar la iniciativa ECOCHIRINGUITOS, en el marco de la Agenda 2030, con especial atención a los Objetivos de Desarrollo Sostenible (ODS) relacionados con la sostenibilidad ambiental, el empleo digno y la educación de calidad.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s-ES" sz="2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imprescindible acceder a fuentes de financiación europeas (FEDER, LIFE, Next </a:t>
                      </a:r>
                      <a:r>
                        <a:rPr lang="es-ES" sz="26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Generation</a:t>
                      </a:r>
                      <a:r>
                        <a:rPr lang="es-ES" sz="2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EU, </a:t>
                      </a:r>
                      <a:r>
                        <a:rPr lang="es-ES" sz="26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Interreg</a:t>
                      </a:r>
                      <a:r>
                        <a:rPr lang="es-ES" sz="2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Horizonte Europa, etc.)</a:t>
                      </a:r>
                    </a:p>
                    <a:p>
                      <a:pPr algn="l">
                        <a:lnSpc>
                          <a:spcPts val="2659"/>
                        </a:lnSpc>
                        <a:defRPr/>
                      </a:pPr>
                      <a:endParaRPr lang="es-ES" sz="2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s-ES" sz="2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CONTRATACIÓN ASESORÍA TÉCNICA</a:t>
                      </a:r>
                      <a:r>
                        <a:rPr lang="es-ES" sz="2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algn="l">
                        <a:lnSpc>
                          <a:spcPts val="2659"/>
                        </a:lnSpc>
                        <a:defRPr/>
                      </a:pPr>
                      <a:endParaRPr lang="es-ES" sz="2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ES" sz="2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Identificar convocatorias activas y futuras</a:t>
                      </a:r>
                      <a:r>
                        <a:rPr lang="es-ES" sz="2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adaptadas a las necesidades del proyecto.</a:t>
                      </a:r>
                    </a:p>
                    <a:p>
                      <a:pPr marL="342900" lvl="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ES" sz="2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Diseñar propuestas técnicas y económicas viables</a:t>
                      </a:r>
                      <a:r>
                        <a:rPr lang="es-ES" sz="2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ajustadas a los criterios de elegibilidad europeos.</a:t>
                      </a:r>
                    </a:p>
                    <a:p>
                      <a:pPr marL="342900" lvl="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ES" sz="2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Coordinar con los actores locales</a:t>
                      </a:r>
                      <a:r>
                        <a:rPr lang="es-ES" sz="2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(ayuntamientos, asociaciones de hostelería, proveedores, etc.) y socios nacionales o europeos.</a:t>
                      </a:r>
                    </a:p>
                    <a:p>
                      <a:pPr marL="342900" lvl="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ES" sz="2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Asegurar la correcta ejecución y justificación</a:t>
                      </a:r>
                      <a:r>
                        <a:rPr lang="es-ES" sz="2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los fondos obtenidos.</a:t>
                      </a:r>
                    </a:p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6">
            <a:extLst>
              <a:ext uri="{FF2B5EF4-FFF2-40B4-BE49-F238E27FC236}">
                <a16:creationId xmlns:a16="http://schemas.microsoft.com/office/drawing/2014/main" id="{DDB07E98-7EF3-7EF1-B20F-114928C5A46B}"/>
              </a:ext>
            </a:extLst>
          </p:cNvPr>
          <p:cNvSpPr txBox="1"/>
          <p:nvPr/>
        </p:nvSpPr>
        <p:spPr>
          <a:xfrm>
            <a:off x="3657600" y="879613"/>
            <a:ext cx="6248400" cy="929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7520"/>
              </a:lnSpc>
              <a:spcBef>
                <a:spcPct val="0"/>
              </a:spcBef>
            </a:pPr>
            <a:r>
              <a:rPr lang="en-US" sz="4800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2.1. </a:t>
            </a:r>
            <a:r>
              <a:rPr lang="en-US" sz="4800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Acciones</a:t>
            </a:r>
            <a:endParaRPr lang="en-US" sz="4800" dirty="0">
              <a:solidFill>
                <a:srgbClr val="032859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E4F0AF9-D7B9-626F-5F15-4B924A7360EB}"/>
              </a:ext>
            </a:extLst>
          </p:cNvPr>
          <p:cNvSpPr/>
          <p:nvPr/>
        </p:nvSpPr>
        <p:spPr>
          <a:xfrm>
            <a:off x="188797" y="207435"/>
            <a:ext cx="3305842" cy="1642530"/>
          </a:xfrm>
          <a:custGeom>
            <a:avLst/>
            <a:gdLst/>
            <a:ahLst/>
            <a:cxnLst/>
            <a:rect l="l" t="t" r="r" b="b"/>
            <a:pathLst>
              <a:path w="3305842" h="1642530">
                <a:moveTo>
                  <a:pt x="0" y="0"/>
                </a:moveTo>
                <a:lnTo>
                  <a:pt x="3305842" y="0"/>
                </a:lnTo>
                <a:lnTo>
                  <a:pt x="3305842" y="1642530"/>
                </a:lnTo>
                <a:lnTo>
                  <a:pt x="0" y="1642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01265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E9A0092-CF33-9D19-BE4E-E2F3552CB927}"/>
              </a:ext>
            </a:extLst>
          </p:cNvPr>
          <p:cNvSpPr/>
          <p:nvPr/>
        </p:nvSpPr>
        <p:spPr>
          <a:xfrm>
            <a:off x="15316201" y="8801100"/>
            <a:ext cx="2783002" cy="1287172"/>
          </a:xfrm>
          <a:custGeom>
            <a:avLst/>
            <a:gdLst/>
            <a:ahLst/>
            <a:cxnLst/>
            <a:rect l="l" t="t" r="r" b="b"/>
            <a:pathLst>
              <a:path w="3305842" h="1659944">
                <a:moveTo>
                  <a:pt x="0" y="0"/>
                </a:moveTo>
                <a:lnTo>
                  <a:pt x="3305842" y="0"/>
                </a:lnTo>
                <a:lnTo>
                  <a:pt x="3305842" y="1659944"/>
                </a:lnTo>
                <a:lnTo>
                  <a:pt x="0" y="16599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99153"/>
            </a:stretch>
          </a:blipFill>
        </p:spPr>
        <p:txBody>
          <a:bodyPr/>
          <a:lstStyle/>
          <a:p>
            <a:endParaRPr lang="es-ES"/>
          </a:p>
        </p:txBody>
      </p:sp>
      <p:pic>
        <p:nvPicPr>
          <p:cNvPr id="9" name="Picture 2" descr="Finaliza con éxito el curso formativo para convertir los chiringuitos en ECO -Chiringuitos - Almuñécar Comunicación">
            <a:extLst>
              <a:ext uri="{FF2B5EF4-FFF2-40B4-BE49-F238E27FC236}">
                <a16:creationId xmlns:a16="http://schemas.microsoft.com/office/drawing/2014/main" id="{481DAF82-37DB-6BAA-0897-7FFDC684E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943599"/>
            <a:ext cx="7086602" cy="339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4">
            <a:extLst>
              <a:ext uri="{FF2B5EF4-FFF2-40B4-BE49-F238E27FC236}">
                <a16:creationId xmlns:a16="http://schemas.microsoft.com/office/drawing/2014/main" id="{238F4DF4-A958-3956-90AA-28C961D993F7}"/>
              </a:ext>
            </a:extLst>
          </p:cNvPr>
          <p:cNvSpPr txBox="1"/>
          <p:nvPr/>
        </p:nvSpPr>
        <p:spPr>
          <a:xfrm>
            <a:off x="3771900" y="31838"/>
            <a:ext cx="7124700" cy="844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7520"/>
              </a:lnSpc>
              <a:spcBef>
                <a:spcPct val="0"/>
              </a:spcBef>
            </a:pPr>
            <a:r>
              <a:rPr lang="en-US" sz="2400" u="none" strike="noStrike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 </a:t>
            </a:r>
            <a:r>
              <a:rPr lang="en-US" sz="2400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Eco – </a:t>
            </a:r>
            <a:r>
              <a:rPr lang="en-US" sz="2400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Chiringuitos</a:t>
            </a:r>
            <a:endParaRPr lang="en-US" sz="2400" u="none" strike="noStrike" dirty="0">
              <a:solidFill>
                <a:srgbClr val="032859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  <p:extLst>
      <p:ext uri="{BB962C8B-B14F-4D97-AF65-F5344CB8AC3E}">
        <p14:creationId xmlns:p14="http://schemas.microsoft.com/office/powerpoint/2010/main" val="1987395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797" y="181200"/>
            <a:ext cx="17910406" cy="9924601"/>
            <a:chOff x="0" y="0"/>
            <a:chExt cx="6435532" cy="35660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2" name="Picture 2" descr="La Mancomunidad de la Costa Tropical formará a los empresarios de playas  para convertir sus negocios en ECO-Chiringuitos - Diario Sexitano">
            <a:extLst>
              <a:ext uri="{FF2B5EF4-FFF2-40B4-BE49-F238E27FC236}">
                <a16:creationId xmlns:a16="http://schemas.microsoft.com/office/drawing/2014/main" id="{4049494E-B192-987B-E275-CD1E1AE85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88818"/>
            <a:ext cx="17946803" cy="991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5"/>
          <p:cNvSpPr/>
          <p:nvPr/>
        </p:nvSpPr>
        <p:spPr>
          <a:xfrm rot="-5400000">
            <a:off x="14992350" y="4933950"/>
            <a:ext cx="3962400" cy="1638300"/>
          </a:xfrm>
          <a:custGeom>
            <a:avLst/>
            <a:gdLst/>
            <a:ahLst/>
            <a:cxnLst/>
            <a:rect l="l" t="t" r="r" b="b"/>
            <a:pathLst>
              <a:path w="8229600" h="4128516">
                <a:moveTo>
                  <a:pt x="0" y="0"/>
                </a:moveTo>
                <a:lnTo>
                  <a:pt x="8229600" y="0"/>
                </a:lnTo>
                <a:lnTo>
                  <a:pt x="8229600" y="4128516"/>
                </a:lnTo>
                <a:lnTo>
                  <a:pt x="0" y="41285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797" y="181200"/>
            <a:ext cx="17910406" cy="9924601"/>
            <a:chOff x="0" y="0"/>
            <a:chExt cx="6435532" cy="35660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28700" y="1485900"/>
            <a:ext cx="16230600" cy="875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520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Desafíos</a:t>
            </a:r>
            <a:r>
              <a:rPr lang="en-US" sz="4000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4000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prioritarios</a:t>
            </a:r>
            <a:r>
              <a:rPr lang="en-US" sz="4000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para los </a:t>
            </a:r>
            <a:r>
              <a:rPr lang="en-US" sz="4000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próximos</a:t>
            </a:r>
            <a:r>
              <a:rPr lang="en-US" sz="4000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4000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años</a:t>
            </a:r>
            <a:endParaRPr lang="en-US" sz="4000" dirty="0">
              <a:solidFill>
                <a:srgbClr val="032859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6" name="Freeform 26"/>
          <p:cNvSpPr/>
          <p:nvPr/>
        </p:nvSpPr>
        <p:spPr>
          <a:xfrm rot="5400000">
            <a:off x="1729275" y="-1359279"/>
            <a:ext cx="1033844" cy="4114800"/>
          </a:xfrm>
          <a:custGeom>
            <a:avLst/>
            <a:gdLst/>
            <a:ahLst/>
            <a:cxnLst/>
            <a:rect l="l" t="t" r="r" b="b"/>
            <a:pathLst>
              <a:path w="1033844" h="4114800">
                <a:moveTo>
                  <a:pt x="0" y="0"/>
                </a:moveTo>
                <a:lnTo>
                  <a:pt x="1033844" y="0"/>
                </a:lnTo>
                <a:lnTo>
                  <a:pt x="10338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7" name="Freeform 27"/>
          <p:cNvSpPr/>
          <p:nvPr/>
        </p:nvSpPr>
        <p:spPr>
          <a:xfrm rot="-5400000">
            <a:off x="15524881" y="-1359279"/>
            <a:ext cx="1033843" cy="4114800"/>
          </a:xfrm>
          <a:custGeom>
            <a:avLst/>
            <a:gdLst/>
            <a:ahLst/>
            <a:cxnLst/>
            <a:rect l="l" t="t" r="r" b="b"/>
            <a:pathLst>
              <a:path w="1033843" h="4114800">
                <a:moveTo>
                  <a:pt x="0" y="0"/>
                </a:moveTo>
                <a:lnTo>
                  <a:pt x="1033844" y="0"/>
                </a:lnTo>
                <a:lnTo>
                  <a:pt x="10338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46ACE4B-081B-61B3-8104-3B38046FFAC4}"/>
              </a:ext>
            </a:extLst>
          </p:cNvPr>
          <p:cNvSpPr txBox="1"/>
          <p:nvPr/>
        </p:nvSpPr>
        <p:spPr>
          <a:xfrm>
            <a:off x="990600" y="2512993"/>
            <a:ext cx="1645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2"/>
                </a:solidFill>
              </a:rPr>
              <a:t>En los próximos años, será prioritario consolidar y ampliar los avances iniciados con los proyectos Senda del Litoral de la Costa Tropical y Ecochiringuitos, afrontando los siguientes retos estratégicos: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17E00B7-9DF5-F80C-98CE-37F7F39DEE3F}"/>
              </a:ext>
            </a:extLst>
          </p:cNvPr>
          <p:cNvSpPr txBox="1"/>
          <p:nvPr/>
        </p:nvSpPr>
        <p:spPr>
          <a:xfrm>
            <a:off x="609600" y="3695700"/>
            <a:ext cx="17526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2"/>
                </a:solidFill>
              </a:rPr>
              <a:t>Implementación de soluciones basadas en la naturaleza para prevenir la erosión del litoral y proteger infraestructuras de uso público.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2"/>
                </a:solidFill>
              </a:rPr>
              <a:t>Promoción de modelos de gestión costera alineados con los principios de economía circular y transición ecológica de la UE.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2"/>
                </a:solidFill>
              </a:rPr>
              <a:t>Conectividad territorial y movilidad sostenible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2"/>
                </a:solidFill>
              </a:rPr>
              <a:t>Finalización y unificación de los tramos de la senda litoral, garantizando la continuidad y accesibilidad universal del itinerario.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2"/>
                </a:solidFill>
              </a:rPr>
              <a:t>Fomento de la movilidad activa (a pie y en bicicleta) como alternativa sostenible, tanto para uso recreativo como para desplazamientos cotidianos de la población local.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2"/>
                </a:solidFill>
              </a:rPr>
              <a:t>Impulso de la digitalización y monitorización inteligente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2"/>
                </a:solidFill>
              </a:rPr>
              <a:t>Integración de sistemas digitales de señalética, información turística y monitorización ambiental del recorrido litoral.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A8AFF1-E48D-2EDF-D6A1-58A7E9FBD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3BBCEF8-E8EB-9B19-9B52-375D62E82BAA}"/>
              </a:ext>
            </a:extLst>
          </p:cNvPr>
          <p:cNvGrpSpPr/>
          <p:nvPr/>
        </p:nvGrpSpPr>
        <p:grpSpPr>
          <a:xfrm>
            <a:off x="188797" y="181200"/>
            <a:ext cx="17910406" cy="9924601"/>
            <a:chOff x="0" y="0"/>
            <a:chExt cx="6435532" cy="356608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6594DBB-60AD-2013-A474-336F402834A8}"/>
                </a:ext>
              </a:extLst>
            </p:cNvPr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B19AD9A-B04C-11CD-4A78-40C62D266C87}"/>
                </a:ext>
              </a:extLst>
            </p:cNvPr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>
            <a:extLst>
              <a:ext uri="{FF2B5EF4-FFF2-40B4-BE49-F238E27FC236}">
                <a16:creationId xmlns:a16="http://schemas.microsoft.com/office/drawing/2014/main" id="{656D4E9A-59EA-B401-84B7-AC97EEF81345}"/>
              </a:ext>
            </a:extLst>
          </p:cNvPr>
          <p:cNvSpPr txBox="1"/>
          <p:nvPr/>
        </p:nvSpPr>
        <p:spPr>
          <a:xfrm>
            <a:off x="1028700" y="1485900"/>
            <a:ext cx="16230600" cy="875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520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Desafíos</a:t>
            </a:r>
            <a:r>
              <a:rPr lang="en-US" sz="4000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4000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prioritarios</a:t>
            </a:r>
            <a:r>
              <a:rPr lang="en-US" sz="4000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para los </a:t>
            </a:r>
            <a:r>
              <a:rPr lang="en-US" sz="4000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próximos</a:t>
            </a:r>
            <a:r>
              <a:rPr lang="en-US" sz="4000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4000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años</a:t>
            </a:r>
            <a:endParaRPr lang="en-US" sz="4000" dirty="0">
              <a:solidFill>
                <a:srgbClr val="032859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6ECBB635-18D2-8623-98CE-11C3554AB497}"/>
              </a:ext>
            </a:extLst>
          </p:cNvPr>
          <p:cNvSpPr/>
          <p:nvPr/>
        </p:nvSpPr>
        <p:spPr>
          <a:xfrm rot="5400000">
            <a:off x="1729275" y="-1359279"/>
            <a:ext cx="1033844" cy="4114800"/>
          </a:xfrm>
          <a:custGeom>
            <a:avLst/>
            <a:gdLst/>
            <a:ahLst/>
            <a:cxnLst/>
            <a:rect l="l" t="t" r="r" b="b"/>
            <a:pathLst>
              <a:path w="1033844" h="4114800">
                <a:moveTo>
                  <a:pt x="0" y="0"/>
                </a:moveTo>
                <a:lnTo>
                  <a:pt x="1033844" y="0"/>
                </a:lnTo>
                <a:lnTo>
                  <a:pt x="10338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9ECB27AA-B423-2B58-3383-175B2389E558}"/>
              </a:ext>
            </a:extLst>
          </p:cNvPr>
          <p:cNvSpPr/>
          <p:nvPr/>
        </p:nvSpPr>
        <p:spPr>
          <a:xfrm rot="-5400000">
            <a:off x="15524881" y="-1359279"/>
            <a:ext cx="1033843" cy="4114800"/>
          </a:xfrm>
          <a:custGeom>
            <a:avLst/>
            <a:gdLst/>
            <a:ahLst/>
            <a:cxnLst/>
            <a:rect l="l" t="t" r="r" b="b"/>
            <a:pathLst>
              <a:path w="1033843" h="4114800">
                <a:moveTo>
                  <a:pt x="0" y="0"/>
                </a:moveTo>
                <a:lnTo>
                  <a:pt x="1033844" y="0"/>
                </a:lnTo>
                <a:lnTo>
                  <a:pt x="10338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2E26E18-090D-931C-BD06-614EF8DFAF83}"/>
              </a:ext>
            </a:extLst>
          </p:cNvPr>
          <p:cNvSpPr txBox="1"/>
          <p:nvPr/>
        </p:nvSpPr>
        <p:spPr>
          <a:xfrm>
            <a:off x="990600" y="2552700"/>
            <a:ext cx="1600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2"/>
                </a:solidFill>
              </a:rPr>
              <a:t>Implantación de herramientas de gestión inteligente en los chiringuitos que permitan optimizar el consumo energético y mejorar la trazabilidad de residuos.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2"/>
                </a:solidFill>
              </a:rPr>
              <a:t>Sostenibilidad energética e hídrica de los establecimientos turísticos.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2"/>
                </a:solidFill>
              </a:rPr>
              <a:t>Incorporación de energías renovables, materiales ecoeficientes y soluciones de reutilización de agua en los chiringuitos.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2"/>
                </a:solidFill>
              </a:rPr>
              <a:t>Establecimiento de estándares mínimos ambientales (</a:t>
            </a:r>
            <a:r>
              <a:rPr lang="es-ES" sz="2400" dirty="0" err="1">
                <a:solidFill>
                  <a:schemeClr val="tx2"/>
                </a:solidFill>
              </a:rPr>
              <a:t>ecoetiquetado</a:t>
            </a:r>
            <a:r>
              <a:rPr lang="es-ES" sz="2400" dirty="0">
                <a:solidFill>
                  <a:schemeClr val="tx2"/>
                </a:solidFill>
              </a:rPr>
              <a:t>) aplicables a los negocios hosteleros con apoyo técnico y financiero.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2"/>
                </a:solidFill>
              </a:rPr>
              <a:t>Fortalecimiento del trabajo conjunto entre la Diputación, la Mancomunidad, los ayuntamientos costeros y el sector privado.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2"/>
                </a:solidFill>
              </a:rPr>
              <a:t>Promoción de campañas de sensibilización ambiental, formación profesional y participación de la ciudadanía en la conservación del litoral.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2"/>
                </a:solidFill>
              </a:rPr>
              <a:t>Diversificación de la oferta turística y generación de empleo verde y azul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2"/>
                </a:solidFill>
              </a:rPr>
              <a:t>Impulso al emprendimiento verde mediante incentivos y líneas de apoyo a iniciativas locales innovadoras.</a:t>
            </a:r>
          </a:p>
        </p:txBody>
      </p:sp>
    </p:spTree>
    <p:extLst>
      <p:ext uri="{BB962C8B-B14F-4D97-AF65-F5344CB8AC3E}">
        <p14:creationId xmlns:p14="http://schemas.microsoft.com/office/powerpoint/2010/main" val="59483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1015</Words>
  <Application>Microsoft Office PowerPoint</Application>
  <PresentationFormat>Personalizado</PresentationFormat>
  <Paragraphs>99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Calibri</vt:lpstr>
      <vt:lpstr>Garet Bold</vt:lpstr>
      <vt:lpstr>Arial</vt:lpstr>
      <vt:lpstr>Open Sans 2</vt:lpstr>
      <vt:lpstr>Open Sans 1 Bold</vt:lpstr>
      <vt:lpstr>League Spartan</vt:lpstr>
      <vt:lpstr>Open Sans 2 Bold</vt:lpstr>
      <vt:lpstr>Aptos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Jornada Provincial de Agendas Urbanas y Rurales</dc:title>
  <cp:lastModifiedBy>Rafa Ortega</cp:lastModifiedBy>
  <cp:revision>14</cp:revision>
  <dcterms:created xsi:type="dcterms:W3CDTF">2006-08-16T00:00:00Z</dcterms:created>
  <dcterms:modified xsi:type="dcterms:W3CDTF">2025-11-26T05:44:24Z</dcterms:modified>
  <dc:identifier>DAG3J2_yuyk</dc:identifier>
</cp:coreProperties>
</file>