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307" r:id="rId6"/>
    <p:sldId id="289" r:id="rId7"/>
    <p:sldId id="261" r:id="rId8"/>
    <p:sldId id="260" r:id="rId9"/>
    <p:sldId id="275" r:id="rId10"/>
    <p:sldId id="291" r:id="rId11"/>
    <p:sldId id="308" r:id="rId12"/>
    <p:sldId id="292" r:id="rId13"/>
    <p:sldId id="293" r:id="rId14"/>
    <p:sldId id="309" r:id="rId15"/>
    <p:sldId id="266" r:id="rId16"/>
    <p:sldId id="267" r:id="rId17"/>
    <p:sldId id="310" r:id="rId18"/>
    <p:sldId id="303" r:id="rId19"/>
    <p:sldId id="304" r:id="rId20"/>
    <p:sldId id="305" r:id="rId21"/>
    <p:sldId id="306" r:id="rId22"/>
    <p:sldId id="302" r:id="rId23"/>
    <p:sldId id="301" r:id="rId24"/>
    <p:sldId id="285" r:id="rId25"/>
    <p:sldId id="287" r:id="rId26"/>
    <p:sldId id="272" r:id="rId27"/>
    <p:sldId id="294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97">
          <p15:clr>
            <a:srgbClr val="747775"/>
          </p15:clr>
        </p15:guide>
        <p15:guide id="2" pos="2880">
          <p15:clr>
            <a:srgbClr val="747775"/>
          </p15:clr>
        </p15:guide>
        <p15:guide id="3" pos="3096">
          <p15:clr>
            <a:srgbClr val="747775"/>
          </p15:clr>
        </p15:guide>
        <p15:guide id="4" pos="564">
          <p15:clr>
            <a:srgbClr val="747775"/>
          </p15:clr>
        </p15:guide>
        <p15:guide id="5" orient="horz" pos="73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03A530-16F5-42AA-87A6-D0A39615ECFF}">
  <a:tblStyle styleId="{8803A530-16F5-42AA-87A6-D0A39615EC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/>
    <p:restoredTop sz="75632"/>
  </p:normalViewPr>
  <p:slideViewPr>
    <p:cSldViewPr snapToGrid="0">
      <p:cViewPr varScale="1">
        <p:scale>
          <a:sx n="174" d="100"/>
          <a:sy n="174" d="100"/>
        </p:scale>
        <p:origin x="1216" y="168"/>
      </p:cViewPr>
      <p:guideLst>
        <p:guide orient="horz" pos="1097"/>
        <p:guide pos="2880"/>
        <p:guide pos="3096"/>
        <p:guide pos="564"/>
        <p:guide orient="horz" pos="7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671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873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605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6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411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579c33db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a579c33db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394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51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2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2791537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a2791537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8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557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547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608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328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5f9a25c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5f9a25c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423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582f3af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582f3af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582f3af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582f3af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2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7a6b8115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e7a6b8115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35f9a25c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35f9a25c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35f9a25c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35f9a25c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06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35f9a25c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35f9a25c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79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7a6b8115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e7a6b8115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579c33d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579c33d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35f9a25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35f9a25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34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C11529-CC4E-FC4E-8803-D21060B39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04" y="-1"/>
            <a:ext cx="5976396" cy="5143500"/>
          </a:xfrm>
          <a:prstGeom prst="rect">
            <a:avLst/>
          </a:prstGeom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2524"/>
          <a:stretch/>
        </p:blipFill>
        <p:spPr>
          <a:xfrm>
            <a:off x="-76126" y="1"/>
            <a:ext cx="47437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76250" y="829620"/>
            <a:ext cx="3372736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FUNDACIÓN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Primeros Pobladores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9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D</a:t>
            </a:r>
            <a:r>
              <a:rPr lang="es" sz="39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Europa</a:t>
            </a:r>
            <a:endParaRPr sz="39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9475" y="4125800"/>
            <a:ext cx="1371600" cy="5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99B965-95F8-304F-8073-60E4A0E38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19" y="4313880"/>
            <a:ext cx="1164315" cy="62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83992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Gestión sostenible de los distintos enclaves abiertos al público,</a:t>
            </a:r>
            <a:b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así como los museos y centros de interpretación relacionados</a:t>
            </a:r>
            <a:b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con la arqueología.  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902515" y="3242455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631851" y="3251250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Disponer de una gestión profesionalizada de los centros abiertos al público con diseño de exposiciones, organización de eventos, realización de estudios de público</a:t>
            </a: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E8DF2B-0A1B-5D4E-8B1D-305CA4AB6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084" y="1162050"/>
            <a:ext cx="3370465" cy="22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5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83992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Gestión, Conservación, Mejora y Mantenimiento de la Gran Senda Primeros Pobladores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902515" y="3242455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631851" y="3251250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Esto permitirá que la señalética y todos los elementos del trazado estén en condiciones óptimas en cada momento.</a:t>
            </a:r>
          </a:p>
          <a:p>
            <a:pPr marL="1714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FE461-ABC9-0943-B4B5-2F4D31170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594" y="1236787"/>
            <a:ext cx="3167444" cy="21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601405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Favorecer la difusión de los hallazgos a través de programas de divulgación. 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887884" y="2258917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800100" y="2167250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Ofrecer de forma permanente acceso a la riqueza arqueológica con programas educativos y de divulgación con una programación </a:t>
            </a:r>
            <a:r>
              <a:rPr lang="es-ES" sz="900" dirty="0" err="1">
                <a:latin typeface="Work Sans"/>
                <a:ea typeface="Work Sans"/>
                <a:cs typeface="Work Sans"/>
                <a:sym typeface="Work Sans"/>
              </a:rPr>
              <a:t>contínua</a:t>
            </a: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 de actividades</a:t>
            </a: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EC641F-132A-344D-9E45-AEFFCE46E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35" y="1162049"/>
            <a:ext cx="3320414" cy="22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9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601405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Formación a empresas para que se genere emprendimiento en base a la riqueza arqueológica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887884" y="2258917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800100" y="2258917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El emprendimiento en la zona puede impregnarse de la impronta arqueológica que supondrá un valor añadido</a:t>
            </a: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303734-E394-C745-A7E8-89298A904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797" y="665682"/>
            <a:ext cx="2551178" cy="34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7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601405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Promoción Cultural y Turística a nivel nacional e internacional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887884" y="2258917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800100" y="2258917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La promoción conjunta y organizada de los valores patrimoniales y paisajísticos de la zona generará una mayor atracción de visitantes</a:t>
            </a: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576DB8-6667-1142-8D22-EB4746C31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504" y="1299884"/>
            <a:ext cx="3624099" cy="241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775" y="1261427"/>
            <a:ext cx="1651399" cy="251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1133475" y="1647675"/>
            <a:ext cx="2257500" cy="16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b="1">
                <a:solidFill>
                  <a:srgbClr val="FAC388"/>
                </a:solidFill>
                <a:latin typeface="Work Sans"/>
                <a:ea typeface="Work Sans"/>
                <a:cs typeface="Work Sans"/>
                <a:sym typeface="Work Sans"/>
              </a:rPr>
              <a:t>3.0</a:t>
            </a:r>
            <a:endParaRPr sz="10000" b="1">
              <a:solidFill>
                <a:srgbClr val="FAC38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4117374" y="2264625"/>
            <a:ext cx="4709125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3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¿Como será la oferta que ponga la Fundación a disposición del público?</a:t>
            </a:r>
            <a:endParaRPr sz="23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74;p15">
            <a:extLst>
              <a:ext uri="{FF2B5EF4-FFF2-40B4-BE49-F238E27FC236}">
                <a16:creationId xmlns:a16="http://schemas.microsoft.com/office/drawing/2014/main" id="{88709E01-2B61-5B42-ACA9-3DDC5627B2D1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Rutas guiadas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880DD2-3716-7847-A143-FC4D08D27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731" y="1370176"/>
            <a:ext cx="2332406" cy="31098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4022B3-5AAF-FD4C-94A7-B3C741F99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70175"/>
            <a:ext cx="2332406" cy="3109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Visitas a Yacimientos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70072E-E4E9-EB4C-B56E-5A02E5DD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19275"/>
            <a:ext cx="4057423" cy="27049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17B03D-E972-4345-9E27-62E513385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68" y="1282614"/>
            <a:ext cx="4270473" cy="23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4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6915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Visitas a Yacimientos durante las excavaciones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6E775A-180F-1D40-8AA5-02BE1CB39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2" y="1476070"/>
            <a:ext cx="3590507" cy="23936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A7AEFD-41CE-F84F-964F-8AFE10545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763" y="1475097"/>
            <a:ext cx="3187599" cy="23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3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Visitas a Museos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E282C22-5844-F04E-B415-693AAC8E3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687" y="1285875"/>
            <a:ext cx="4214678" cy="23684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3EF3ADE-097E-9C4B-AC48-8EA8313B2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3" y="1285875"/>
            <a:ext cx="3565943" cy="23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1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-281200"/>
            <a:ext cx="9144000" cy="5424700"/>
          </a:xfrm>
          <a:prstGeom prst="rect">
            <a:avLst/>
          </a:prstGeom>
          <a:solidFill>
            <a:srgbClr val="3D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676950" y="665900"/>
            <a:ext cx="30672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Índice</a:t>
            </a:r>
            <a:endParaRPr sz="23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76950" y="1734600"/>
            <a:ext cx="5621437" cy="223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1.0 La Fundación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2.0 Objetivos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3.0 ¿Como será la oferta que ponga la Fundación a         disposición del público?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Visitas a Centros de Interpretación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A9D04D-48A1-3E4D-8DD3-F0C8BF45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100" y="1422425"/>
            <a:ext cx="3447974" cy="22986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C29765-12D3-4847-A69E-11687F535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00" y="1422425"/>
            <a:ext cx="3077362" cy="23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2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Actividades divulgativas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D6041C-5E30-B742-A02A-1DFFAAE20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0" y="1404519"/>
            <a:ext cx="3297326" cy="24729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C04C32-3012-DF46-A216-F769F4A0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490" y="1587169"/>
            <a:ext cx="4272077" cy="19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4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5015482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Alojamientos Singulares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BF8755-3B6B-7143-BE82-3C22FE62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99" y="1527149"/>
            <a:ext cx="3607026" cy="24046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1643D5-2C8A-624E-9903-13BBBF11B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639" y="1526075"/>
            <a:ext cx="3607027" cy="24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41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Paisaje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95CBE3-0B88-384B-8A53-92D199BB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131" y="1398296"/>
            <a:ext cx="3524393" cy="23469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7093AD2-06C7-8742-BF82-32EF13141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91" y="1398296"/>
            <a:ext cx="3524393" cy="23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Gastronomía y Vinos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D74B6F-D04C-3747-AF81-9DBD85DC6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0" y="1378805"/>
            <a:ext cx="3754200" cy="2815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A8EFA3-7DBE-3441-9447-9C8D96CC2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000" y="2356476"/>
            <a:ext cx="2726350" cy="21235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CDE70C-649B-3649-849B-9FEDD66D9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000" y="450018"/>
            <a:ext cx="2726350" cy="18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00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95200" y="6634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Cultura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60DAC7CF-60F5-4548-90CC-3598D7A0F35F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1351EC-0045-2E42-8552-978385FCC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64" y="1380624"/>
            <a:ext cx="3859323" cy="2571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89D0D5-1B84-BE45-BE54-9560A7505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315" y="1380624"/>
            <a:ext cx="3859323" cy="25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3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/>
          <p:cNvPicPr preferRelativeResize="0"/>
          <p:nvPr/>
        </p:nvPicPr>
        <p:blipFill rotWithShape="1">
          <a:blip r:embed="rId3">
            <a:alphaModFix amt="35000"/>
          </a:blip>
          <a:srcRect t="22974" b="2017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75" y="3782900"/>
            <a:ext cx="13716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1;p24">
            <a:extLst>
              <a:ext uri="{FF2B5EF4-FFF2-40B4-BE49-F238E27FC236}">
                <a16:creationId xmlns:a16="http://schemas.microsoft.com/office/drawing/2014/main" id="{9AB30A8B-8FE9-1B4C-BCF1-04718647C528}"/>
              </a:ext>
            </a:extLst>
          </p:cNvPr>
          <p:cNvSpPr txBox="1"/>
          <p:nvPr/>
        </p:nvSpPr>
        <p:spPr>
          <a:xfrm>
            <a:off x="258776" y="1794105"/>
            <a:ext cx="8702343" cy="7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 err="1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www.fundacionprimerospobladores.com</a:t>
            </a:r>
            <a:endParaRPr sz="32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/>
          <p:cNvPicPr preferRelativeResize="0"/>
          <p:nvPr/>
        </p:nvPicPr>
        <p:blipFill rotWithShape="1">
          <a:blip r:embed="rId3">
            <a:alphaModFix amt="35000"/>
          </a:blip>
          <a:srcRect t="22974" b="2017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75" y="3782900"/>
            <a:ext cx="13716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1;p24">
            <a:extLst>
              <a:ext uri="{FF2B5EF4-FFF2-40B4-BE49-F238E27FC236}">
                <a16:creationId xmlns:a16="http://schemas.microsoft.com/office/drawing/2014/main" id="{9AB30A8B-8FE9-1B4C-BCF1-04718647C528}"/>
              </a:ext>
            </a:extLst>
          </p:cNvPr>
          <p:cNvSpPr txBox="1"/>
          <p:nvPr/>
        </p:nvSpPr>
        <p:spPr>
          <a:xfrm>
            <a:off x="2628902" y="1794105"/>
            <a:ext cx="4532680" cy="7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GRACIAS!!!!!!!</a:t>
            </a:r>
            <a:endParaRPr sz="44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01413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775" y="1261427"/>
            <a:ext cx="1651399" cy="251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1133475" y="1647675"/>
            <a:ext cx="2257500" cy="16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b="1">
                <a:solidFill>
                  <a:srgbClr val="FAC388"/>
                </a:solidFill>
                <a:latin typeface="Work Sans"/>
                <a:ea typeface="Work Sans"/>
                <a:cs typeface="Work Sans"/>
                <a:sym typeface="Work Sans"/>
              </a:rPr>
              <a:t>1.0</a:t>
            </a:r>
            <a:endParaRPr sz="10000" b="1">
              <a:solidFill>
                <a:srgbClr val="FAC38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680846" y="2264625"/>
            <a:ext cx="5463154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L</a:t>
            </a:r>
            <a:r>
              <a:rPr lang="es-ES_tradnl" sz="23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a Fundación Primeros Pobladores de Europa</a:t>
            </a:r>
            <a:endParaRPr sz="23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800100" y="11620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00100" y="1478259"/>
            <a:ext cx="7634323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Fundación Primeros Pobladores de Europa nace para promover la Investigación, Conservación, Gestión y Difusión del  Rico Patrimonio Arqueológico de </a:t>
            </a:r>
            <a:r>
              <a:rPr lang="es-ES" sz="2800" b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Comarca de </a:t>
            </a:r>
            <a:r>
              <a:rPr lang="es-ES" sz="2800" b="1" dirty="0" err="1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Huéscar</a:t>
            </a:r>
            <a:endParaRPr sz="2800" b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74;p15">
            <a:extLst>
              <a:ext uri="{FF2B5EF4-FFF2-40B4-BE49-F238E27FC236}">
                <a16:creationId xmlns:a16="http://schemas.microsoft.com/office/drawing/2014/main" id="{26B971E8-7FEB-2C4E-B0EB-10F0197A8EFD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800100" y="11620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00100" y="1478259"/>
            <a:ext cx="7634323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concibe como un instrumento alineado con la identidad de </a:t>
            </a:r>
            <a:r>
              <a:rPr lang="es-ES" sz="2800" dirty="0" err="1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Geoparque</a:t>
            </a:r>
            <a:r>
              <a:rPr lang="es-ES" sz="28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Granada, buscando posicionarse como referente cultural, científico, natural y turístico.</a:t>
            </a:r>
            <a:endParaRPr sz="2800" b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74;p15">
            <a:extLst>
              <a:ext uri="{FF2B5EF4-FFF2-40B4-BE49-F238E27FC236}">
                <a16:creationId xmlns:a16="http://schemas.microsoft.com/office/drawing/2014/main" id="{26B971E8-7FEB-2C4E-B0EB-10F0197A8EFD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991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800100" y="11620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95200" y="1742138"/>
            <a:ext cx="37719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Comarca de </a:t>
            </a:r>
            <a:r>
              <a:rPr lang="es-ES" sz="1600" dirty="0" err="1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Huéscar</a:t>
            </a:r>
            <a:r>
              <a:rPr lang="es-ES" sz="16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sitúa en el norte de la Provincia de Granada, dentro del territorio del </a:t>
            </a:r>
            <a:r>
              <a:rPr lang="es-ES" sz="1600" dirty="0" err="1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Geoparque</a:t>
            </a:r>
            <a:r>
              <a:rPr lang="es-ES" sz="1600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Granada</a:t>
            </a:r>
            <a:endParaRPr sz="1600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800100" y="1162050"/>
            <a:ext cx="411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Los municipios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88" name="Google Shape;88;p16"/>
          <p:cNvCxnSpPr/>
          <p:nvPr/>
        </p:nvCxnSpPr>
        <p:spPr>
          <a:xfrm rot="10800000">
            <a:off x="895200" y="1747800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74;p15">
            <a:extLst>
              <a:ext uri="{FF2B5EF4-FFF2-40B4-BE49-F238E27FC236}">
                <a16:creationId xmlns:a16="http://schemas.microsoft.com/office/drawing/2014/main" id="{26B971E8-7FEB-2C4E-B0EB-10F0197A8EFD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F25FE0-408C-634B-9414-58C62D98F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861" y="1130688"/>
            <a:ext cx="3860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2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800100" y="1162050"/>
            <a:ext cx="7537988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El P</a:t>
            </a: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a</a:t>
            </a:r>
            <a:r>
              <a:rPr lang="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trimonio Arqueológico que atesora esta Comarca permite conocer desde los primeros homínidos europeos hasta la actualidad en apenas una distancia de 25 Kms. 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Google Shape;74;p15">
            <a:extLst>
              <a:ext uri="{FF2B5EF4-FFF2-40B4-BE49-F238E27FC236}">
                <a16:creationId xmlns:a16="http://schemas.microsoft.com/office/drawing/2014/main" id="{55C2A1E8-3D9D-F840-B534-D304F1662B27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775" y="1261427"/>
            <a:ext cx="1651399" cy="251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133475" y="1647675"/>
            <a:ext cx="2257500" cy="16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b="1">
                <a:solidFill>
                  <a:srgbClr val="FAC388"/>
                </a:solidFill>
                <a:latin typeface="Work Sans"/>
                <a:ea typeface="Work Sans"/>
                <a:cs typeface="Work Sans"/>
                <a:sym typeface="Work Sans"/>
              </a:rPr>
              <a:t>2.0</a:t>
            </a:r>
            <a:endParaRPr sz="10000" b="1">
              <a:solidFill>
                <a:srgbClr val="FAC38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117374" y="2355150"/>
            <a:ext cx="3693125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Objetivos</a:t>
            </a:r>
            <a:endParaRPr sz="230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74;p15">
            <a:extLst>
              <a:ext uri="{FF2B5EF4-FFF2-40B4-BE49-F238E27FC236}">
                <a16:creationId xmlns:a16="http://schemas.microsoft.com/office/drawing/2014/main" id="{18773A8D-EDCD-8045-BAA3-7624BBB059B0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0" y="4481025"/>
            <a:ext cx="1162049" cy="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75" y="-66675"/>
            <a:ext cx="937292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00099" y="1162050"/>
            <a:ext cx="4601405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50" b="1" dirty="0">
                <a:solidFill>
                  <a:srgbClr val="3D3D3C"/>
                </a:solidFill>
                <a:latin typeface="Work Sans"/>
                <a:ea typeface="Work Sans"/>
                <a:cs typeface="Work Sans"/>
                <a:sym typeface="Work Sans"/>
              </a:rPr>
              <a:t>Fomentar y apoyar la investigación en este territorio. </a:t>
            </a:r>
            <a:endParaRPr sz="2150" b="1" dirty="0">
              <a:solidFill>
                <a:srgbClr val="3D3D3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895200" y="1922418"/>
            <a:ext cx="276300" cy="0"/>
          </a:xfrm>
          <a:prstGeom prst="straightConnector1">
            <a:avLst/>
          </a:prstGeom>
          <a:noFill/>
          <a:ln w="19050" cap="flat" cmpd="sng">
            <a:solidFill>
              <a:srgbClr val="3D3D3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800100" y="2167250"/>
            <a:ext cx="37719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●"/>
            </a:pPr>
            <a:r>
              <a:rPr lang="es-ES" sz="900" dirty="0">
                <a:latin typeface="Work Sans"/>
                <a:ea typeface="Work Sans"/>
                <a:cs typeface="Work Sans"/>
                <a:sym typeface="Work Sans"/>
              </a:rPr>
              <a:t>Gestionar desde la Fundación todo lo referente a la Investigación Arqueológica, Geológica y Medioambiental de la zona</a:t>
            </a:r>
            <a:endParaRPr sz="9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74;p15">
            <a:extLst>
              <a:ext uri="{FF2B5EF4-FFF2-40B4-BE49-F238E27FC236}">
                <a16:creationId xmlns:a16="http://schemas.microsoft.com/office/drawing/2014/main" id="{0ADCBF69-6016-C84B-8E5A-C0B6FBF256EE}"/>
              </a:ext>
            </a:extLst>
          </p:cNvPr>
          <p:cNvSpPr txBox="1"/>
          <p:nvPr/>
        </p:nvSpPr>
        <p:spPr>
          <a:xfrm>
            <a:off x="133275" y="4687488"/>
            <a:ext cx="31338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rgbClr val="3D3D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Primeros Pobladores de Europa</a:t>
            </a:r>
            <a:endParaRPr sz="1200" i="1" dirty="0">
              <a:solidFill>
                <a:srgbClr val="3D3D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49B5ED-E929-8D46-85DE-164622E65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353" y="1162050"/>
            <a:ext cx="3133800" cy="20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31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484</Words>
  <Application>Microsoft Macintosh PowerPoint</Application>
  <PresentationFormat>Presentación en pantalla (16:9)</PresentationFormat>
  <Paragraphs>72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Work Sans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17</cp:revision>
  <dcterms:modified xsi:type="dcterms:W3CDTF">2025-11-23T17:51:09Z</dcterms:modified>
</cp:coreProperties>
</file>