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4" r:id="rId4"/>
    <p:sldId id="258" r:id="rId5"/>
    <p:sldId id="259" r:id="rId6"/>
    <p:sldId id="265" r:id="rId7"/>
    <p:sldId id="260" r:id="rId8"/>
    <p:sldId id="266" r:id="rId9"/>
    <p:sldId id="261" r:id="rId10"/>
    <p:sldId id="262" r:id="rId11"/>
  </p:sldIdLst>
  <p:sldSz cx="18288000" cy="10287000"/>
  <p:notesSz cx="6858000" cy="9144000"/>
  <p:embeddedFontLst>
    <p:embeddedFont>
      <p:font typeface="League Spartan" panose="020B0604020202020204" charset="0"/>
      <p:regular r:id="rId12"/>
    </p:embeddedFont>
    <p:embeddedFont>
      <p:font typeface="Open Sans 2" panose="020B0604020202020204" charset="0"/>
      <p:regular r:id="rId13"/>
    </p:embeddedFont>
    <p:embeddedFont>
      <p:font typeface="Open Sans 2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0" d="100"/>
          <a:sy n="70" d="100"/>
        </p:scale>
        <p:origin x="77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5349" y="552887"/>
            <a:ext cx="17157422" cy="9157443"/>
            <a:chOff x="0" y="0"/>
            <a:chExt cx="4518827" cy="2411837"/>
          </a:xfrm>
        </p:grpSpPr>
        <p:sp>
          <p:nvSpPr>
            <p:cNvPr id="3" name="Freeform 3"/>
            <p:cNvSpPr/>
            <p:nvPr/>
          </p:nvSpPr>
          <p:spPr>
            <a:xfrm>
              <a:off x="0" y="0"/>
              <a:ext cx="4518827" cy="2411837"/>
            </a:xfrm>
            <a:custGeom>
              <a:avLst/>
              <a:gdLst/>
              <a:ahLst/>
              <a:cxnLst/>
              <a:rect l="l" t="t" r="r" b="b"/>
              <a:pathLst>
                <a:path w="4518827" h="2411837">
                  <a:moveTo>
                    <a:pt x="0" y="0"/>
                  </a:moveTo>
                  <a:lnTo>
                    <a:pt x="4518827" y="0"/>
                  </a:lnTo>
                  <a:lnTo>
                    <a:pt x="4518827" y="2411837"/>
                  </a:lnTo>
                  <a:lnTo>
                    <a:pt x="0" y="2411837"/>
                  </a:lnTo>
                  <a:close/>
                </a:path>
              </a:pathLst>
            </a:custGeom>
            <a:solidFill>
              <a:srgbClr val="6980A2"/>
            </a:solidFill>
          </p:spPr>
          <p:txBody>
            <a:bodyPr/>
            <a:lstStyle/>
            <a:p>
              <a:endParaRPr lang="es-ES"/>
            </a:p>
          </p:txBody>
        </p:sp>
        <p:sp>
          <p:nvSpPr>
            <p:cNvPr id="4" name="TextBox 4"/>
            <p:cNvSpPr txBox="1"/>
            <p:nvPr/>
          </p:nvSpPr>
          <p:spPr>
            <a:xfrm>
              <a:off x="0" y="-38100"/>
              <a:ext cx="4518827" cy="244993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65349" y="1221296"/>
            <a:ext cx="11036006" cy="8489034"/>
          </a:xfrm>
          <a:custGeom>
            <a:avLst/>
            <a:gdLst/>
            <a:ahLst/>
            <a:cxnLst/>
            <a:rect l="l" t="t" r="r" b="b"/>
            <a:pathLst>
              <a:path w="11036006" h="8489034">
                <a:moveTo>
                  <a:pt x="0" y="0"/>
                </a:moveTo>
                <a:lnTo>
                  <a:pt x="11036005" y="0"/>
                </a:lnTo>
                <a:lnTo>
                  <a:pt x="11036005" y="8489034"/>
                </a:lnTo>
                <a:lnTo>
                  <a:pt x="0" y="8489034"/>
                </a:lnTo>
                <a:lnTo>
                  <a:pt x="0" y="0"/>
                </a:lnTo>
                <a:close/>
              </a:path>
            </a:pathLst>
          </a:custGeom>
          <a:blipFill>
            <a:blip r:embed="rId2"/>
            <a:stretch>
              <a:fillRect l="-12794" b="-21524"/>
            </a:stretch>
          </a:blipFill>
        </p:spPr>
        <p:txBody>
          <a:bodyPr/>
          <a:lstStyle/>
          <a:p>
            <a:endParaRPr lang="es-ES"/>
          </a:p>
        </p:txBody>
      </p:sp>
      <p:grpSp>
        <p:nvGrpSpPr>
          <p:cNvPr id="6" name="Group 6"/>
          <p:cNvGrpSpPr/>
          <p:nvPr/>
        </p:nvGrpSpPr>
        <p:grpSpPr>
          <a:xfrm>
            <a:off x="416963" y="433316"/>
            <a:ext cx="17454074" cy="9420368"/>
            <a:chOff x="0" y="0"/>
            <a:chExt cx="4596958" cy="2481085"/>
          </a:xfrm>
        </p:grpSpPr>
        <p:sp>
          <p:nvSpPr>
            <p:cNvPr id="7" name="Freeform 7"/>
            <p:cNvSpPr/>
            <p:nvPr/>
          </p:nvSpPr>
          <p:spPr>
            <a:xfrm>
              <a:off x="0" y="0"/>
              <a:ext cx="4596958" cy="2481085"/>
            </a:xfrm>
            <a:custGeom>
              <a:avLst/>
              <a:gdLst/>
              <a:ahLst/>
              <a:cxnLst/>
              <a:rect l="l" t="t" r="r" b="b"/>
              <a:pathLst>
                <a:path w="4596958" h="2481085">
                  <a:moveTo>
                    <a:pt x="0" y="0"/>
                  </a:moveTo>
                  <a:lnTo>
                    <a:pt x="4596958" y="0"/>
                  </a:lnTo>
                  <a:lnTo>
                    <a:pt x="4596958" y="2481085"/>
                  </a:lnTo>
                  <a:lnTo>
                    <a:pt x="0" y="2481085"/>
                  </a:lnTo>
                  <a:close/>
                </a:path>
              </a:pathLst>
            </a:custGeom>
            <a:solidFill>
              <a:srgbClr val="000000">
                <a:alpha val="0"/>
              </a:srgbClr>
            </a:solidFill>
            <a:ln w="95250" cap="sq">
              <a:solidFill>
                <a:srgbClr val="032859"/>
              </a:solidFill>
              <a:prstDash val="solid"/>
              <a:miter/>
            </a:ln>
          </p:spPr>
          <p:txBody>
            <a:bodyPr/>
            <a:lstStyle/>
            <a:p>
              <a:endParaRPr lang="es-ES"/>
            </a:p>
          </p:txBody>
        </p:sp>
        <p:sp>
          <p:nvSpPr>
            <p:cNvPr id="8" name="TextBox 8"/>
            <p:cNvSpPr txBox="1"/>
            <p:nvPr/>
          </p:nvSpPr>
          <p:spPr>
            <a:xfrm>
              <a:off x="0" y="-38100"/>
              <a:ext cx="4596958" cy="2519185"/>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p:txBody>
        </p:sp>
      </p:grpSp>
      <p:grpSp>
        <p:nvGrpSpPr>
          <p:cNvPr id="9" name="Group 9"/>
          <p:cNvGrpSpPr/>
          <p:nvPr/>
        </p:nvGrpSpPr>
        <p:grpSpPr>
          <a:xfrm>
            <a:off x="516154" y="506491"/>
            <a:ext cx="17257924" cy="9250234"/>
            <a:chOff x="0" y="0"/>
            <a:chExt cx="4545297" cy="2436276"/>
          </a:xfrm>
        </p:grpSpPr>
        <p:sp>
          <p:nvSpPr>
            <p:cNvPr id="10" name="Freeform 10"/>
            <p:cNvSpPr/>
            <p:nvPr/>
          </p:nvSpPr>
          <p:spPr>
            <a:xfrm>
              <a:off x="0" y="0"/>
              <a:ext cx="4545297" cy="2436276"/>
            </a:xfrm>
            <a:custGeom>
              <a:avLst/>
              <a:gdLst/>
              <a:ahLst/>
              <a:cxnLst/>
              <a:rect l="l" t="t" r="r" b="b"/>
              <a:pathLst>
                <a:path w="4545297" h="2436276">
                  <a:moveTo>
                    <a:pt x="0" y="0"/>
                  </a:moveTo>
                  <a:lnTo>
                    <a:pt x="4545297" y="0"/>
                  </a:lnTo>
                  <a:lnTo>
                    <a:pt x="4545297" y="2436276"/>
                  </a:lnTo>
                  <a:lnTo>
                    <a:pt x="0" y="2436276"/>
                  </a:lnTo>
                  <a:close/>
                </a:path>
              </a:pathLst>
            </a:custGeom>
            <a:solidFill>
              <a:srgbClr val="000000">
                <a:alpha val="0"/>
              </a:srgbClr>
            </a:solidFill>
            <a:ln w="95250" cap="sq">
              <a:solidFill>
                <a:srgbClr val="6DE17B"/>
              </a:solidFill>
              <a:prstDash val="solid"/>
              <a:miter/>
            </a:ln>
          </p:spPr>
          <p:txBody>
            <a:bodyPr/>
            <a:lstStyle/>
            <a:p>
              <a:endParaRPr lang="es-ES"/>
            </a:p>
          </p:txBody>
        </p:sp>
        <p:sp>
          <p:nvSpPr>
            <p:cNvPr id="11" name="TextBox 11"/>
            <p:cNvSpPr txBox="1"/>
            <p:nvPr/>
          </p:nvSpPr>
          <p:spPr>
            <a:xfrm>
              <a:off x="0" y="-38100"/>
              <a:ext cx="4545297" cy="2474376"/>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a:p>
              <a:pPr algn="ctr">
                <a:lnSpc>
                  <a:spcPts val="2659"/>
                </a:lnSpc>
                <a:spcBef>
                  <a:spcPct val="0"/>
                </a:spcBef>
              </a:pPr>
              <a:endParaRPr/>
            </a:p>
          </p:txBody>
        </p:sp>
      </p:grpSp>
      <p:grpSp>
        <p:nvGrpSpPr>
          <p:cNvPr id="12" name="Group 12"/>
          <p:cNvGrpSpPr/>
          <p:nvPr/>
        </p:nvGrpSpPr>
        <p:grpSpPr>
          <a:xfrm>
            <a:off x="565349" y="552887"/>
            <a:ext cx="17157422" cy="9157443"/>
            <a:chOff x="0" y="0"/>
            <a:chExt cx="4518827" cy="2411837"/>
          </a:xfrm>
        </p:grpSpPr>
        <p:sp>
          <p:nvSpPr>
            <p:cNvPr id="13" name="Freeform 13"/>
            <p:cNvSpPr/>
            <p:nvPr/>
          </p:nvSpPr>
          <p:spPr>
            <a:xfrm>
              <a:off x="0" y="0"/>
              <a:ext cx="4518827" cy="2411837"/>
            </a:xfrm>
            <a:custGeom>
              <a:avLst/>
              <a:gdLst/>
              <a:ahLst/>
              <a:cxnLst/>
              <a:rect l="l" t="t" r="r" b="b"/>
              <a:pathLst>
                <a:path w="4518827" h="2411837">
                  <a:moveTo>
                    <a:pt x="0" y="0"/>
                  </a:moveTo>
                  <a:lnTo>
                    <a:pt x="4518827" y="0"/>
                  </a:lnTo>
                  <a:lnTo>
                    <a:pt x="4518827" y="2411837"/>
                  </a:lnTo>
                  <a:lnTo>
                    <a:pt x="0" y="2411837"/>
                  </a:lnTo>
                  <a:close/>
                </a:path>
              </a:pathLst>
            </a:custGeom>
            <a:solidFill>
              <a:srgbClr val="000000">
                <a:alpha val="0"/>
              </a:srgbClr>
            </a:solidFill>
            <a:ln w="95250" cap="sq">
              <a:solidFill>
                <a:srgbClr val="92A0B4"/>
              </a:solidFill>
              <a:prstDash val="solid"/>
              <a:miter/>
            </a:ln>
          </p:spPr>
          <p:txBody>
            <a:bodyPr/>
            <a:lstStyle/>
            <a:p>
              <a:endParaRPr lang="es-ES"/>
            </a:p>
          </p:txBody>
        </p:sp>
        <p:sp>
          <p:nvSpPr>
            <p:cNvPr id="14" name="TextBox 14"/>
            <p:cNvSpPr txBox="1"/>
            <p:nvPr/>
          </p:nvSpPr>
          <p:spPr>
            <a:xfrm>
              <a:off x="0" y="-38100"/>
              <a:ext cx="4518827" cy="2449937"/>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a:p>
              <a:pPr algn="ctr">
                <a:lnSpc>
                  <a:spcPts val="2659"/>
                </a:lnSpc>
                <a:spcBef>
                  <a:spcPct val="0"/>
                </a:spcBef>
              </a:pPr>
              <a:endParaRPr/>
            </a:p>
          </p:txBody>
        </p:sp>
      </p:grpSp>
      <p:grpSp>
        <p:nvGrpSpPr>
          <p:cNvPr id="15" name="Group 15"/>
          <p:cNvGrpSpPr/>
          <p:nvPr/>
        </p:nvGrpSpPr>
        <p:grpSpPr>
          <a:xfrm>
            <a:off x="11895648" y="6681901"/>
            <a:ext cx="3204287" cy="2121077"/>
            <a:chOff x="0" y="0"/>
            <a:chExt cx="8956231" cy="5928575"/>
          </a:xfrm>
        </p:grpSpPr>
        <p:sp>
          <p:nvSpPr>
            <p:cNvPr id="16" name="Freeform 16"/>
            <p:cNvSpPr/>
            <p:nvPr/>
          </p:nvSpPr>
          <p:spPr>
            <a:xfrm>
              <a:off x="0" y="0"/>
              <a:ext cx="8956232" cy="5928575"/>
            </a:xfrm>
            <a:custGeom>
              <a:avLst/>
              <a:gdLst/>
              <a:ahLst/>
              <a:cxnLst/>
              <a:rect l="l" t="t" r="r" b="b"/>
              <a:pathLst>
                <a:path w="8956232" h="5928575">
                  <a:moveTo>
                    <a:pt x="0" y="1091202"/>
                  </a:moveTo>
                  <a:lnTo>
                    <a:pt x="8799943" y="0"/>
                  </a:lnTo>
                  <a:lnTo>
                    <a:pt x="8956232" y="3846823"/>
                  </a:lnTo>
                  <a:lnTo>
                    <a:pt x="7534928" y="4691307"/>
                  </a:lnTo>
                  <a:lnTo>
                    <a:pt x="7922891" y="5928575"/>
                  </a:lnTo>
                  <a:lnTo>
                    <a:pt x="97450" y="5928575"/>
                  </a:lnTo>
                  <a:lnTo>
                    <a:pt x="972664" y="2067023"/>
                  </a:lnTo>
                  <a:lnTo>
                    <a:pt x="253738" y="2105074"/>
                  </a:lnTo>
                  <a:close/>
                </a:path>
              </a:pathLst>
            </a:custGeom>
            <a:blipFill>
              <a:blip r:embed="rId3"/>
              <a:stretch>
                <a:fillRect t="-3466" b="-3466"/>
              </a:stretch>
            </a:blipFill>
          </p:spPr>
          <p:txBody>
            <a:bodyPr/>
            <a:lstStyle/>
            <a:p>
              <a:endParaRPr lang="es-ES"/>
            </a:p>
          </p:txBody>
        </p:sp>
      </p:grpSp>
      <p:sp>
        <p:nvSpPr>
          <p:cNvPr id="17" name="Freeform 17"/>
          <p:cNvSpPr/>
          <p:nvPr/>
        </p:nvSpPr>
        <p:spPr>
          <a:xfrm>
            <a:off x="15099936" y="6893345"/>
            <a:ext cx="1055304" cy="1698190"/>
          </a:xfrm>
          <a:custGeom>
            <a:avLst/>
            <a:gdLst/>
            <a:ahLst/>
            <a:cxnLst/>
            <a:rect l="l" t="t" r="r" b="b"/>
            <a:pathLst>
              <a:path w="1055304" h="1698190">
                <a:moveTo>
                  <a:pt x="0" y="0"/>
                </a:moveTo>
                <a:lnTo>
                  <a:pt x="1055303" y="0"/>
                </a:lnTo>
                <a:lnTo>
                  <a:pt x="1055303" y="1698189"/>
                </a:lnTo>
                <a:lnTo>
                  <a:pt x="0" y="1698189"/>
                </a:lnTo>
                <a:lnTo>
                  <a:pt x="0" y="0"/>
                </a:lnTo>
                <a:close/>
              </a:path>
            </a:pathLst>
          </a:custGeom>
          <a:blipFill>
            <a:blip r:embed="rId4"/>
            <a:stretch>
              <a:fillRect/>
            </a:stretch>
          </a:blipFill>
        </p:spPr>
        <p:txBody>
          <a:bodyPr/>
          <a:lstStyle/>
          <a:p>
            <a:endParaRPr lang="es-ES"/>
          </a:p>
        </p:txBody>
      </p:sp>
      <p:sp>
        <p:nvSpPr>
          <p:cNvPr id="18" name="AutoShape 18"/>
          <p:cNvSpPr/>
          <p:nvPr/>
        </p:nvSpPr>
        <p:spPr>
          <a:xfrm flipV="1">
            <a:off x="8570287" y="4594385"/>
            <a:ext cx="7992823" cy="9525"/>
          </a:xfrm>
          <a:prstGeom prst="line">
            <a:avLst/>
          </a:prstGeom>
          <a:ln w="57150" cap="flat">
            <a:solidFill>
              <a:srgbClr val="F0F1F0"/>
            </a:solidFill>
            <a:prstDash val="solid"/>
            <a:headEnd type="none" w="sm" len="sm"/>
            <a:tailEnd type="none" w="sm" len="sm"/>
          </a:ln>
        </p:spPr>
        <p:txBody>
          <a:bodyPr/>
          <a:lstStyle/>
          <a:p>
            <a:endParaRPr lang="es-ES"/>
          </a:p>
        </p:txBody>
      </p:sp>
      <p:sp>
        <p:nvSpPr>
          <p:cNvPr id="19" name="TextBox 19"/>
          <p:cNvSpPr txBox="1"/>
          <p:nvPr/>
        </p:nvSpPr>
        <p:spPr>
          <a:xfrm>
            <a:off x="3723751" y="1967343"/>
            <a:ext cx="12839392" cy="1838325"/>
          </a:xfrm>
          <a:prstGeom prst="rect">
            <a:avLst/>
          </a:prstGeom>
        </p:spPr>
        <p:txBody>
          <a:bodyPr lIns="0" tIns="0" rIns="0" bIns="0" rtlCol="0" anchor="t">
            <a:spAutoFit/>
          </a:bodyPr>
          <a:lstStyle/>
          <a:p>
            <a:pPr algn="r">
              <a:lnSpc>
                <a:spcPts val="7200"/>
              </a:lnSpc>
            </a:pPr>
            <a:r>
              <a:rPr lang="en-US" sz="6000" dirty="0">
                <a:solidFill>
                  <a:srgbClr val="FFFFFF"/>
                </a:solidFill>
                <a:latin typeface="League Spartan"/>
                <a:ea typeface="League Spartan"/>
                <a:cs typeface="League Spartan"/>
                <a:sym typeface="League Spartan"/>
              </a:rPr>
              <a:t>II JORNADA PROVINCIAL DE</a:t>
            </a:r>
          </a:p>
          <a:p>
            <a:pPr marL="0" lvl="0" indent="0" algn="r">
              <a:lnSpc>
                <a:spcPts val="7200"/>
              </a:lnSpc>
            </a:pPr>
            <a:r>
              <a:rPr lang="en-US" sz="6000" dirty="0">
                <a:solidFill>
                  <a:srgbClr val="FFFFFF"/>
                </a:solidFill>
                <a:latin typeface="League Spartan"/>
                <a:ea typeface="League Spartan"/>
                <a:cs typeface="League Spartan"/>
                <a:sym typeface="League Spartan"/>
              </a:rPr>
              <a:t>AGENDAS URBANAS Y RURALES</a:t>
            </a:r>
          </a:p>
        </p:txBody>
      </p:sp>
      <p:sp>
        <p:nvSpPr>
          <p:cNvPr id="20" name="TextBox 20"/>
          <p:cNvSpPr txBox="1"/>
          <p:nvPr/>
        </p:nvSpPr>
        <p:spPr>
          <a:xfrm>
            <a:off x="11527852" y="4945871"/>
            <a:ext cx="5035257" cy="666849"/>
          </a:xfrm>
          <a:prstGeom prst="rect">
            <a:avLst/>
          </a:prstGeom>
        </p:spPr>
        <p:txBody>
          <a:bodyPr lIns="0" tIns="0" rIns="0" bIns="0" rtlCol="0" anchor="t">
            <a:spAutoFit/>
          </a:bodyPr>
          <a:lstStyle/>
          <a:p>
            <a:pPr algn="r">
              <a:lnSpc>
                <a:spcPts val="2999"/>
              </a:lnSpc>
            </a:pPr>
            <a:r>
              <a:rPr lang="en-US" sz="2499" b="1" dirty="0">
                <a:solidFill>
                  <a:srgbClr val="FFFFFF"/>
                </a:solidFill>
                <a:latin typeface="Open Sans 2 Bold"/>
                <a:ea typeface="Open Sans 2 Bold"/>
                <a:cs typeface="Open Sans 2 Bold"/>
                <a:sym typeface="Open Sans 2 Bold"/>
              </a:rPr>
              <a:t>La </a:t>
            </a:r>
            <a:r>
              <a:rPr lang="en-US" sz="2499" b="1" dirty="0" err="1">
                <a:solidFill>
                  <a:srgbClr val="FFFFFF"/>
                </a:solidFill>
                <a:latin typeface="Open Sans 2 Bold"/>
                <a:ea typeface="Open Sans 2 Bold"/>
                <a:cs typeface="Open Sans 2 Bold"/>
                <a:sym typeface="Open Sans 2 Bold"/>
              </a:rPr>
              <a:t>Calahorra</a:t>
            </a:r>
            <a:r>
              <a:rPr lang="en-US" sz="2499" b="1" dirty="0">
                <a:solidFill>
                  <a:srgbClr val="FFFFFF"/>
                </a:solidFill>
                <a:latin typeface="Open Sans 2 Bold"/>
                <a:ea typeface="Open Sans 2 Bold"/>
                <a:cs typeface="Open Sans 2 Bold"/>
                <a:sym typeface="Open Sans 2 Bold"/>
              </a:rPr>
              <a:t> </a:t>
            </a:r>
            <a:r>
              <a:rPr lang="en-US" sz="2499" dirty="0">
                <a:solidFill>
                  <a:srgbClr val="FFFFFF"/>
                </a:solidFill>
                <a:latin typeface="Open Sans 2"/>
                <a:ea typeface="Open Sans 2"/>
                <a:cs typeface="Open Sans 2"/>
                <a:sym typeface="Open Sans 2"/>
              </a:rPr>
              <a:t>(Granada)</a:t>
            </a:r>
          </a:p>
          <a:p>
            <a:pPr marL="0" lvl="0" indent="0" algn="r">
              <a:lnSpc>
                <a:spcPts val="2160"/>
              </a:lnSpc>
            </a:pPr>
            <a:r>
              <a:rPr lang="en-US" sz="1800" dirty="0">
                <a:solidFill>
                  <a:srgbClr val="FFFFFF"/>
                </a:solidFill>
                <a:latin typeface="Open Sans 2"/>
                <a:ea typeface="Open Sans 2"/>
                <a:cs typeface="Open Sans 2"/>
                <a:sym typeface="Open Sans 2"/>
              </a:rPr>
              <a:t>26 de </a:t>
            </a:r>
            <a:r>
              <a:rPr lang="en-US" sz="1800" dirty="0" err="1">
                <a:solidFill>
                  <a:srgbClr val="FFFFFF"/>
                </a:solidFill>
                <a:latin typeface="Open Sans 2"/>
                <a:ea typeface="Open Sans 2"/>
                <a:cs typeface="Open Sans 2"/>
                <a:sym typeface="Open Sans 2"/>
              </a:rPr>
              <a:t>noviembre</a:t>
            </a:r>
            <a:r>
              <a:rPr lang="en-US" sz="1800" dirty="0">
                <a:solidFill>
                  <a:srgbClr val="FFFFFF"/>
                </a:solidFill>
                <a:latin typeface="Open Sans 2"/>
                <a:ea typeface="Open Sans 2"/>
                <a:cs typeface="Open Sans 2"/>
                <a:sym typeface="Open Sans 2"/>
              </a:rPr>
              <a:t> de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1F0"/>
        </a:solidFill>
        <a:effectLst/>
      </p:bgPr>
    </p:bg>
    <p:spTree>
      <p:nvGrpSpPr>
        <p:cNvPr id="1" name=""/>
        <p:cNvGrpSpPr/>
        <p:nvPr/>
      </p:nvGrpSpPr>
      <p:grpSpPr>
        <a:xfrm>
          <a:off x="0" y="0"/>
          <a:ext cx="0" cy="0"/>
          <a:chOff x="0" y="0"/>
          <a:chExt cx="0" cy="0"/>
        </a:xfrm>
      </p:grpSpPr>
      <p:grpSp>
        <p:nvGrpSpPr>
          <p:cNvPr id="2" name="Group 2"/>
          <p:cNvGrpSpPr/>
          <p:nvPr/>
        </p:nvGrpSpPr>
        <p:grpSpPr>
          <a:xfrm>
            <a:off x="416963" y="433316"/>
            <a:ext cx="17454074" cy="9420368"/>
            <a:chOff x="0" y="0"/>
            <a:chExt cx="4596958" cy="2481085"/>
          </a:xfrm>
        </p:grpSpPr>
        <p:sp>
          <p:nvSpPr>
            <p:cNvPr id="3" name="Freeform 3"/>
            <p:cNvSpPr/>
            <p:nvPr/>
          </p:nvSpPr>
          <p:spPr>
            <a:xfrm>
              <a:off x="0" y="0"/>
              <a:ext cx="4596958" cy="2481085"/>
            </a:xfrm>
            <a:custGeom>
              <a:avLst/>
              <a:gdLst/>
              <a:ahLst/>
              <a:cxnLst/>
              <a:rect l="l" t="t" r="r" b="b"/>
              <a:pathLst>
                <a:path w="4596958" h="2481085">
                  <a:moveTo>
                    <a:pt x="0" y="0"/>
                  </a:moveTo>
                  <a:lnTo>
                    <a:pt x="4596958" y="0"/>
                  </a:lnTo>
                  <a:lnTo>
                    <a:pt x="4596958" y="2481085"/>
                  </a:lnTo>
                  <a:lnTo>
                    <a:pt x="0" y="2481085"/>
                  </a:lnTo>
                  <a:close/>
                </a:path>
              </a:pathLst>
            </a:custGeom>
            <a:solidFill>
              <a:srgbClr val="000000">
                <a:alpha val="0"/>
              </a:srgbClr>
            </a:solidFill>
            <a:ln w="95250" cap="sq">
              <a:solidFill>
                <a:srgbClr val="032859"/>
              </a:solidFill>
              <a:prstDash val="solid"/>
              <a:miter/>
            </a:ln>
          </p:spPr>
          <p:txBody>
            <a:bodyPr/>
            <a:lstStyle/>
            <a:p>
              <a:endParaRPr lang="es-ES"/>
            </a:p>
          </p:txBody>
        </p:sp>
        <p:sp>
          <p:nvSpPr>
            <p:cNvPr id="4" name="TextBox 4"/>
            <p:cNvSpPr txBox="1"/>
            <p:nvPr/>
          </p:nvSpPr>
          <p:spPr>
            <a:xfrm>
              <a:off x="0" y="-38100"/>
              <a:ext cx="4596958" cy="2519185"/>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p:txBody>
        </p:sp>
      </p:grpSp>
      <p:grpSp>
        <p:nvGrpSpPr>
          <p:cNvPr id="5" name="Group 5"/>
          <p:cNvGrpSpPr/>
          <p:nvPr/>
        </p:nvGrpSpPr>
        <p:grpSpPr>
          <a:xfrm>
            <a:off x="516154" y="506491"/>
            <a:ext cx="17257924" cy="9250234"/>
            <a:chOff x="0" y="0"/>
            <a:chExt cx="4545297" cy="2436276"/>
          </a:xfrm>
        </p:grpSpPr>
        <p:sp>
          <p:nvSpPr>
            <p:cNvPr id="6" name="Freeform 6"/>
            <p:cNvSpPr/>
            <p:nvPr/>
          </p:nvSpPr>
          <p:spPr>
            <a:xfrm>
              <a:off x="0" y="0"/>
              <a:ext cx="4545297" cy="2436276"/>
            </a:xfrm>
            <a:custGeom>
              <a:avLst/>
              <a:gdLst/>
              <a:ahLst/>
              <a:cxnLst/>
              <a:rect l="l" t="t" r="r" b="b"/>
              <a:pathLst>
                <a:path w="4545297" h="2436276">
                  <a:moveTo>
                    <a:pt x="0" y="0"/>
                  </a:moveTo>
                  <a:lnTo>
                    <a:pt x="4545297" y="0"/>
                  </a:lnTo>
                  <a:lnTo>
                    <a:pt x="4545297" y="2436276"/>
                  </a:lnTo>
                  <a:lnTo>
                    <a:pt x="0" y="2436276"/>
                  </a:lnTo>
                  <a:close/>
                </a:path>
              </a:pathLst>
            </a:custGeom>
            <a:solidFill>
              <a:srgbClr val="000000">
                <a:alpha val="0"/>
              </a:srgbClr>
            </a:solidFill>
            <a:ln w="95250" cap="sq">
              <a:solidFill>
                <a:srgbClr val="6DE17B"/>
              </a:solidFill>
              <a:prstDash val="solid"/>
              <a:miter/>
            </a:ln>
          </p:spPr>
          <p:txBody>
            <a:bodyPr/>
            <a:lstStyle/>
            <a:p>
              <a:endParaRPr lang="es-ES"/>
            </a:p>
          </p:txBody>
        </p:sp>
        <p:sp>
          <p:nvSpPr>
            <p:cNvPr id="7" name="TextBox 7"/>
            <p:cNvSpPr txBox="1"/>
            <p:nvPr/>
          </p:nvSpPr>
          <p:spPr>
            <a:xfrm>
              <a:off x="0" y="-38100"/>
              <a:ext cx="4545297" cy="2474376"/>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a:p>
              <a:pPr algn="ctr">
                <a:lnSpc>
                  <a:spcPts val="2659"/>
                </a:lnSpc>
                <a:spcBef>
                  <a:spcPct val="0"/>
                </a:spcBef>
              </a:pPr>
              <a:endParaRPr/>
            </a:p>
          </p:txBody>
        </p:sp>
      </p:grpSp>
      <p:grpSp>
        <p:nvGrpSpPr>
          <p:cNvPr id="8" name="Group 8"/>
          <p:cNvGrpSpPr/>
          <p:nvPr/>
        </p:nvGrpSpPr>
        <p:grpSpPr>
          <a:xfrm>
            <a:off x="565349" y="552887"/>
            <a:ext cx="17157422" cy="9157443"/>
            <a:chOff x="0" y="0"/>
            <a:chExt cx="4518827" cy="2411837"/>
          </a:xfrm>
        </p:grpSpPr>
        <p:sp>
          <p:nvSpPr>
            <p:cNvPr id="9" name="Freeform 9"/>
            <p:cNvSpPr/>
            <p:nvPr/>
          </p:nvSpPr>
          <p:spPr>
            <a:xfrm>
              <a:off x="0" y="0"/>
              <a:ext cx="4518827" cy="2411837"/>
            </a:xfrm>
            <a:custGeom>
              <a:avLst/>
              <a:gdLst/>
              <a:ahLst/>
              <a:cxnLst/>
              <a:rect l="l" t="t" r="r" b="b"/>
              <a:pathLst>
                <a:path w="4518827" h="2411837">
                  <a:moveTo>
                    <a:pt x="0" y="0"/>
                  </a:moveTo>
                  <a:lnTo>
                    <a:pt x="4518827" y="0"/>
                  </a:lnTo>
                  <a:lnTo>
                    <a:pt x="4518827" y="2411837"/>
                  </a:lnTo>
                  <a:lnTo>
                    <a:pt x="0" y="2411837"/>
                  </a:lnTo>
                  <a:close/>
                </a:path>
              </a:pathLst>
            </a:custGeom>
            <a:solidFill>
              <a:srgbClr val="FFFFFF"/>
            </a:solidFill>
            <a:ln w="95250" cap="sq">
              <a:solidFill>
                <a:srgbClr val="92A0B4"/>
              </a:solidFill>
              <a:prstDash val="solid"/>
              <a:miter/>
            </a:ln>
          </p:spPr>
          <p:txBody>
            <a:bodyPr/>
            <a:lstStyle/>
            <a:p>
              <a:endParaRPr lang="es-ES"/>
            </a:p>
          </p:txBody>
        </p:sp>
        <p:sp>
          <p:nvSpPr>
            <p:cNvPr id="10" name="TextBox 10"/>
            <p:cNvSpPr txBox="1"/>
            <p:nvPr/>
          </p:nvSpPr>
          <p:spPr>
            <a:xfrm>
              <a:off x="0" y="-38100"/>
              <a:ext cx="4518827" cy="2449937"/>
            </a:xfrm>
            <a:prstGeom prst="rect">
              <a:avLst/>
            </a:prstGeom>
          </p:spPr>
          <p:txBody>
            <a:bodyPr lIns="50800" tIns="50800" rIns="50800" bIns="50800" rtlCol="0" anchor="ctr"/>
            <a:lstStyle/>
            <a:p>
              <a:pPr algn="ctr">
                <a:lnSpc>
                  <a:spcPts val="2659"/>
                </a:lnSpc>
                <a:spcBef>
                  <a:spcPct val="0"/>
                </a:spcBef>
              </a:pPr>
              <a:endParaRPr/>
            </a:p>
            <a:p>
              <a:pPr algn="ctr">
                <a:lnSpc>
                  <a:spcPts val="2659"/>
                </a:lnSpc>
                <a:spcBef>
                  <a:spcPct val="0"/>
                </a:spcBef>
              </a:pPr>
              <a:endParaRPr/>
            </a:p>
            <a:p>
              <a:pPr algn="ctr">
                <a:lnSpc>
                  <a:spcPts val="2659"/>
                </a:lnSpc>
                <a:spcBef>
                  <a:spcPct val="0"/>
                </a:spcBef>
              </a:pPr>
              <a:endParaRPr/>
            </a:p>
          </p:txBody>
        </p:sp>
      </p:grpSp>
      <p:sp>
        <p:nvSpPr>
          <p:cNvPr id="11" name="Freeform 11"/>
          <p:cNvSpPr/>
          <p:nvPr/>
        </p:nvSpPr>
        <p:spPr>
          <a:xfrm>
            <a:off x="658045" y="229160"/>
            <a:ext cx="11661165" cy="9373701"/>
          </a:xfrm>
          <a:custGeom>
            <a:avLst/>
            <a:gdLst/>
            <a:ahLst/>
            <a:cxnLst/>
            <a:rect l="l" t="t" r="r" b="b"/>
            <a:pathLst>
              <a:path w="11661165" h="9373701">
                <a:moveTo>
                  <a:pt x="0" y="0"/>
                </a:moveTo>
                <a:lnTo>
                  <a:pt x="11661164" y="0"/>
                </a:lnTo>
                <a:lnTo>
                  <a:pt x="11661164" y="9373702"/>
                </a:lnTo>
                <a:lnTo>
                  <a:pt x="0" y="9373702"/>
                </a:lnTo>
                <a:lnTo>
                  <a:pt x="0" y="0"/>
                </a:lnTo>
                <a:close/>
              </a:path>
            </a:pathLst>
          </a:custGeom>
          <a:blipFill>
            <a:blip r:embed="rId2">
              <a:alphaModFix amt="40000"/>
            </a:blip>
            <a:stretch>
              <a:fillRect l="-21276" r="-1498" b="-26578"/>
            </a:stretch>
          </a:blipFill>
        </p:spPr>
        <p:txBody>
          <a:bodyPr/>
          <a:lstStyle/>
          <a:p>
            <a:endParaRPr lang="es-ES"/>
          </a:p>
        </p:txBody>
      </p:sp>
      <p:sp>
        <p:nvSpPr>
          <p:cNvPr id="12" name="AutoShape 12"/>
          <p:cNvSpPr/>
          <p:nvPr/>
        </p:nvSpPr>
        <p:spPr>
          <a:xfrm flipV="1">
            <a:off x="8570287" y="4594385"/>
            <a:ext cx="7992823" cy="9525"/>
          </a:xfrm>
          <a:prstGeom prst="line">
            <a:avLst/>
          </a:prstGeom>
          <a:ln w="57150" cap="flat">
            <a:solidFill>
              <a:srgbClr val="032859"/>
            </a:solidFill>
            <a:prstDash val="solid"/>
            <a:headEnd type="none" w="sm" len="sm"/>
            <a:tailEnd type="none" w="sm" len="sm"/>
          </a:ln>
        </p:spPr>
        <p:txBody>
          <a:bodyPr/>
          <a:lstStyle/>
          <a:p>
            <a:endParaRPr lang="es-ES"/>
          </a:p>
        </p:txBody>
      </p:sp>
      <p:sp>
        <p:nvSpPr>
          <p:cNvPr id="13" name="TextBox 13"/>
          <p:cNvSpPr txBox="1"/>
          <p:nvPr/>
        </p:nvSpPr>
        <p:spPr>
          <a:xfrm>
            <a:off x="3137053" y="1967343"/>
            <a:ext cx="13426090" cy="1838325"/>
          </a:xfrm>
          <a:prstGeom prst="rect">
            <a:avLst/>
          </a:prstGeom>
        </p:spPr>
        <p:txBody>
          <a:bodyPr lIns="0" tIns="0" rIns="0" bIns="0" rtlCol="0" anchor="t">
            <a:spAutoFit/>
          </a:bodyPr>
          <a:lstStyle/>
          <a:p>
            <a:pPr algn="r">
              <a:lnSpc>
                <a:spcPts val="7200"/>
              </a:lnSpc>
            </a:pPr>
            <a:r>
              <a:rPr lang="en-US" sz="6000">
                <a:solidFill>
                  <a:srgbClr val="000000"/>
                </a:solidFill>
                <a:latin typeface="League Spartan"/>
                <a:ea typeface="League Spartan"/>
                <a:cs typeface="League Spartan"/>
                <a:sym typeface="League Spartan"/>
              </a:rPr>
              <a:t>II JORNADA PROVINCIAL DE</a:t>
            </a:r>
          </a:p>
          <a:p>
            <a:pPr marL="0" lvl="0" indent="0" algn="r">
              <a:lnSpc>
                <a:spcPts val="7200"/>
              </a:lnSpc>
            </a:pPr>
            <a:r>
              <a:rPr lang="en-US" sz="6000">
                <a:solidFill>
                  <a:srgbClr val="000000"/>
                </a:solidFill>
                <a:latin typeface="League Spartan"/>
                <a:ea typeface="League Spartan"/>
                <a:cs typeface="League Spartan"/>
                <a:sym typeface="League Spartan"/>
              </a:rPr>
              <a:t>AGENDAS URBANAS Y RURALES</a:t>
            </a:r>
          </a:p>
        </p:txBody>
      </p:sp>
      <p:sp>
        <p:nvSpPr>
          <p:cNvPr id="14" name="TextBox 14"/>
          <p:cNvSpPr txBox="1"/>
          <p:nvPr/>
        </p:nvSpPr>
        <p:spPr>
          <a:xfrm>
            <a:off x="11527852" y="4945871"/>
            <a:ext cx="5035257" cy="655949"/>
          </a:xfrm>
          <a:prstGeom prst="rect">
            <a:avLst/>
          </a:prstGeom>
        </p:spPr>
        <p:txBody>
          <a:bodyPr lIns="0" tIns="0" rIns="0" bIns="0" rtlCol="0" anchor="t">
            <a:spAutoFit/>
          </a:bodyPr>
          <a:lstStyle/>
          <a:p>
            <a:pPr algn="r">
              <a:lnSpc>
                <a:spcPts val="2999"/>
              </a:lnSpc>
            </a:pPr>
            <a:r>
              <a:rPr lang="en-US" sz="2499" b="1" dirty="0">
                <a:solidFill>
                  <a:srgbClr val="000000"/>
                </a:solidFill>
                <a:latin typeface="Open Sans 2 Bold"/>
                <a:ea typeface="Open Sans 2 Bold"/>
                <a:cs typeface="Open Sans 2 Bold"/>
                <a:sym typeface="Open Sans 2 Bold"/>
              </a:rPr>
              <a:t>La Calahorra </a:t>
            </a:r>
            <a:r>
              <a:rPr lang="en-US" sz="2499" dirty="0">
                <a:solidFill>
                  <a:srgbClr val="000000"/>
                </a:solidFill>
                <a:latin typeface="Open Sans 2"/>
                <a:ea typeface="Open Sans 2"/>
                <a:cs typeface="Open Sans 2"/>
                <a:sym typeface="Open Sans 2"/>
              </a:rPr>
              <a:t>(Granada)</a:t>
            </a:r>
          </a:p>
          <a:p>
            <a:pPr marL="0" lvl="0" indent="0" algn="r">
              <a:lnSpc>
                <a:spcPts val="2160"/>
              </a:lnSpc>
            </a:pPr>
            <a:r>
              <a:rPr lang="en-US" sz="1800" dirty="0">
                <a:solidFill>
                  <a:srgbClr val="000000"/>
                </a:solidFill>
                <a:latin typeface="Open Sans 2"/>
                <a:ea typeface="Open Sans 2"/>
                <a:cs typeface="Open Sans 2"/>
                <a:sym typeface="Open Sans 2"/>
              </a:rPr>
              <a:t>26 de </a:t>
            </a:r>
            <a:r>
              <a:rPr lang="en-US" sz="1800" dirty="0" err="1">
                <a:solidFill>
                  <a:srgbClr val="000000"/>
                </a:solidFill>
                <a:latin typeface="Open Sans 2"/>
                <a:ea typeface="Open Sans 2"/>
                <a:cs typeface="Open Sans 2"/>
                <a:sym typeface="Open Sans 2"/>
              </a:rPr>
              <a:t>noviembre</a:t>
            </a:r>
            <a:r>
              <a:rPr lang="en-US" sz="1800" dirty="0">
                <a:solidFill>
                  <a:srgbClr val="000000"/>
                </a:solidFill>
                <a:latin typeface="Open Sans 2"/>
                <a:ea typeface="Open Sans 2"/>
                <a:cs typeface="Open Sans 2"/>
                <a:sym typeface="Open Sans 2"/>
              </a:rPr>
              <a:t> de 2025</a:t>
            </a:r>
          </a:p>
        </p:txBody>
      </p:sp>
      <p:grpSp>
        <p:nvGrpSpPr>
          <p:cNvPr id="15" name="Group 15"/>
          <p:cNvGrpSpPr/>
          <p:nvPr/>
        </p:nvGrpSpPr>
        <p:grpSpPr>
          <a:xfrm>
            <a:off x="11895648" y="6681901"/>
            <a:ext cx="3204287" cy="2121077"/>
            <a:chOff x="0" y="0"/>
            <a:chExt cx="8956231" cy="5928575"/>
          </a:xfrm>
        </p:grpSpPr>
        <p:sp>
          <p:nvSpPr>
            <p:cNvPr id="16" name="Freeform 16"/>
            <p:cNvSpPr/>
            <p:nvPr/>
          </p:nvSpPr>
          <p:spPr>
            <a:xfrm>
              <a:off x="0" y="0"/>
              <a:ext cx="8956232" cy="5928575"/>
            </a:xfrm>
            <a:custGeom>
              <a:avLst/>
              <a:gdLst/>
              <a:ahLst/>
              <a:cxnLst/>
              <a:rect l="l" t="t" r="r" b="b"/>
              <a:pathLst>
                <a:path w="8956232" h="5928575">
                  <a:moveTo>
                    <a:pt x="0" y="1091202"/>
                  </a:moveTo>
                  <a:lnTo>
                    <a:pt x="8799943" y="0"/>
                  </a:lnTo>
                  <a:lnTo>
                    <a:pt x="8956232" y="3846823"/>
                  </a:lnTo>
                  <a:lnTo>
                    <a:pt x="7534928" y="4691307"/>
                  </a:lnTo>
                  <a:lnTo>
                    <a:pt x="7922891" y="5928575"/>
                  </a:lnTo>
                  <a:lnTo>
                    <a:pt x="97450" y="5928575"/>
                  </a:lnTo>
                  <a:lnTo>
                    <a:pt x="972664" y="2067023"/>
                  </a:lnTo>
                  <a:lnTo>
                    <a:pt x="253738" y="2105074"/>
                  </a:lnTo>
                  <a:close/>
                </a:path>
              </a:pathLst>
            </a:custGeom>
            <a:blipFill>
              <a:blip r:embed="rId3"/>
              <a:stretch>
                <a:fillRect t="-3466" b="-3466"/>
              </a:stretch>
            </a:blipFill>
          </p:spPr>
          <p:txBody>
            <a:bodyPr/>
            <a:lstStyle/>
            <a:p>
              <a:endParaRPr lang="es-ES"/>
            </a:p>
          </p:txBody>
        </p:sp>
      </p:grpSp>
      <p:sp>
        <p:nvSpPr>
          <p:cNvPr id="17" name="Freeform 17"/>
          <p:cNvSpPr/>
          <p:nvPr/>
        </p:nvSpPr>
        <p:spPr>
          <a:xfrm>
            <a:off x="15099936" y="6893345"/>
            <a:ext cx="1055304" cy="1698190"/>
          </a:xfrm>
          <a:custGeom>
            <a:avLst/>
            <a:gdLst/>
            <a:ahLst/>
            <a:cxnLst/>
            <a:rect l="l" t="t" r="r" b="b"/>
            <a:pathLst>
              <a:path w="1055304" h="1698190">
                <a:moveTo>
                  <a:pt x="0" y="0"/>
                </a:moveTo>
                <a:lnTo>
                  <a:pt x="1055303" y="0"/>
                </a:lnTo>
                <a:lnTo>
                  <a:pt x="1055303" y="1698189"/>
                </a:lnTo>
                <a:lnTo>
                  <a:pt x="0" y="1698189"/>
                </a:lnTo>
                <a:lnTo>
                  <a:pt x="0" y="0"/>
                </a:lnTo>
                <a:close/>
              </a:path>
            </a:pathLst>
          </a:custGeom>
          <a:blipFill>
            <a:blip r:embed="rId4"/>
            <a:stretch>
              <a:fillRect/>
            </a:stretch>
          </a:blipFill>
        </p:spPr>
        <p:txBody>
          <a:bodyPr/>
          <a:lstStyle/>
          <a:p>
            <a:endParaRPr lang="es-E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A0B4"/>
        </a:solidFill>
        <a:effectLst/>
      </p:bgPr>
    </p:bg>
    <p:spTree>
      <p:nvGrpSpPr>
        <p:cNvPr id="1" name=""/>
        <p:cNvGrpSpPr/>
        <p:nvPr/>
      </p:nvGrpSpPr>
      <p:grpSpPr>
        <a:xfrm>
          <a:off x="0" y="0"/>
          <a:ext cx="0" cy="0"/>
          <a:chOff x="0" y="0"/>
          <a:chExt cx="0" cy="0"/>
        </a:xfrm>
      </p:grpSpPr>
      <p:pic>
        <p:nvPicPr>
          <p:cNvPr id="26" name="25 Imagen" descr="VISTA MECINA.jpg"/>
          <p:cNvPicPr>
            <a:picLocks noChangeAspect="1"/>
          </p:cNvPicPr>
          <p:nvPr/>
        </p:nvPicPr>
        <p:blipFill>
          <a:blip r:embed="rId2">
            <a:lum bright="16000" contrast="-20000"/>
          </a:blip>
          <a:stretch>
            <a:fillRect/>
          </a:stretch>
        </p:blipFill>
        <p:spPr>
          <a:xfrm>
            <a:off x="-24848" y="-1"/>
            <a:ext cx="18312848" cy="10273061"/>
          </a:xfrm>
          <a:prstGeom prst="rect">
            <a:avLst/>
          </a:prstGeom>
        </p:spPr>
      </p:pic>
      <p:sp>
        <p:nvSpPr>
          <p:cNvPr id="4" name="TextBox 4"/>
          <p:cNvSpPr txBox="1"/>
          <p:nvPr/>
        </p:nvSpPr>
        <p:spPr>
          <a:xfrm>
            <a:off x="188797" y="101674"/>
            <a:ext cx="17910406" cy="10004127"/>
          </a:xfrm>
          <a:prstGeom prst="rect">
            <a:avLst/>
          </a:prstGeom>
        </p:spPr>
        <p:txBody>
          <a:bodyPr lIns="50667" tIns="50667" rIns="50667" bIns="50667" rtlCol="0" anchor="ctr"/>
          <a:lstStyle/>
          <a:p>
            <a:pPr algn="ctr">
              <a:lnSpc>
                <a:spcPts val="1954"/>
              </a:lnSpc>
              <a:spcBef>
                <a:spcPct val="0"/>
              </a:spcBef>
            </a:pPr>
            <a:endParaRPr/>
          </a:p>
        </p:txBody>
      </p:sp>
      <p:grpSp>
        <p:nvGrpSpPr>
          <p:cNvPr id="5" name="Group 5"/>
          <p:cNvGrpSpPr/>
          <p:nvPr/>
        </p:nvGrpSpPr>
        <p:grpSpPr>
          <a:xfrm>
            <a:off x="1710959" y="4748428"/>
            <a:ext cx="4803145" cy="5252856"/>
            <a:chOff x="0" y="0"/>
            <a:chExt cx="1265026" cy="840814"/>
          </a:xfrm>
        </p:grpSpPr>
        <p:sp>
          <p:nvSpPr>
            <p:cNvPr id="6" name="Freeform 6"/>
            <p:cNvSpPr/>
            <p:nvPr/>
          </p:nvSpPr>
          <p:spPr>
            <a:xfrm>
              <a:off x="0" y="0"/>
              <a:ext cx="1265026" cy="840814"/>
            </a:xfrm>
            <a:custGeom>
              <a:avLst/>
              <a:gdLst/>
              <a:ahLst/>
              <a:cxnLst/>
              <a:rect l="l" t="t" r="r" b="b"/>
              <a:pathLst>
                <a:path w="1265026" h="840814">
                  <a:moveTo>
                    <a:pt x="0" y="0"/>
                  </a:moveTo>
                  <a:lnTo>
                    <a:pt x="1265026" y="0"/>
                  </a:lnTo>
                  <a:lnTo>
                    <a:pt x="1265026" y="840814"/>
                  </a:lnTo>
                  <a:lnTo>
                    <a:pt x="0" y="840814"/>
                  </a:lnTo>
                  <a:close/>
                </a:path>
              </a:pathLst>
            </a:custGeom>
            <a:solidFill>
              <a:srgbClr val="FFFFFF"/>
            </a:solidFill>
            <a:ln w="47625" cap="sq">
              <a:solidFill>
                <a:srgbClr val="336276"/>
              </a:solidFill>
              <a:prstDash val="solid"/>
              <a:miter/>
            </a:ln>
          </p:spPr>
          <p:txBody>
            <a:bodyPr/>
            <a:lstStyle/>
            <a:p>
              <a:endParaRPr lang="es-ES"/>
            </a:p>
          </p:txBody>
        </p:sp>
        <p:sp>
          <p:nvSpPr>
            <p:cNvPr id="7" name="TextBox 7"/>
            <p:cNvSpPr txBox="1"/>
            <p:nvPr/>
          </p:nvSpPr>
          <p:spPr>
            <a:xfrm>
              <a:off x="0" y="-28575"/>
              <a:ext cx="1265026" cy="869389"/>
            </a:xfrm>
            <a:prstGeom prst="rect">
              <a:avLst/>
            </a:prstGeom>
          </p:spPr>
          <p:txBody>
            <a:bodyPr lIns="50800" tIns="50800" rIns="50800" bIns="50800" rtlCol="0" anchor="ctr"/>
            <a:lstStyle/>
            <a:p>
              <a:pPr marL="0" lvl="0" indent="0" algn="ctr">
                <a:lnSpc>
                  <a:spcPts val="1954"/>
                </a:lnSpc>
                <a:spcBef>
                  <a:spcPct val="0"/>
                </a:spcBef>
              </a:pPr>
              <a:endParaRPr/>
            </a:p>
          </p:txBody>
        </p:sp>
      </p:grpSp>
      <p:sp>
        <p:nvSpPr>
          <p:cNvPr id="14" name="TextBox 14"/>
          <p:cNvSpPr txBox="1"/>
          <p:nvPr/>
        </p:nvSpPr>
        <p:spPr>
          <a:xfrm>
            <a:off x="1028700" y="1840472"/>
            <a:ext cx="16230600" cy="1026161"/>
          </a:xfrm>
          <a:prstGeom prst="rect">
            <a:avLst/>
          </a:prstGeom>
        </p:spPr>
        <p:txBody>
          <a:bodyPr lIns="0" tIns="0" rIns="0" bIns="0" rtlCol="0" anchor="t">
            <a:spAutoFit/>
          </a:bodyPr>
          <a:lstStyle/>
          <a:p>
            <a:pPr marL="0" lvl="0" indent="0" algn="ctr">
              <a:lnSpc>
                <a:spcPts val="7520"/>
              </a:lnSpc>
              <a:spcBef>
                <a:spcPct val="0"/>
              </a:spcBef>
            </a:pPr>
            <a:r>
              <a:rPr lang="en-US" sz="8000" u="none" strike="noStrike" dirty="0" err="1">
                <a:solidFill>
                  <a:srgbClr val="032859"/>
                </a:solidFill>
                <a:latin typeface="League Spartan"/>
                <a:ea typeface="League Spartan"/>
                <a:cs typeface="League Spartan"/>
                <a:sym typeface="League Spartan"/>
              </a:rPr>
              <a:t>Alpujarra</a:t>
            </a:r>
            <a:r>
              <a:rPr lang="en-US" sz="8000" u="none" strike="noStrike" dirty="0">
                <a:solidFill>
                  <a:srgbClr val="032859"/>
                </a:solidFill>
                <a:latin typeface="League Spartan"/>
                <a:ea typeface="League Spartan"/>
                <a:cs typeface="League Spartan"/>
                <a:sym typeface="League Spartan"/>
              </a:rPr>
              <a:t> de la Sierra</a:t>
            </a:r>
          </a:p>
        </p:txBody>
      </p:sp>
      <p:sp>
        <p:nvSpPr>
          <p:cNvPr id="15" name="TextBox 15"/>
          <p:cNvSpPr txBox="1"/>
          <p:nvPr/>
        </p:nvSpPr>
        <p:spPr>
          <a:xfrm>
            <a:off x="1928762" y="5357814"/>
            <a:ext cx="4429155" cy="4616648"/>
          </a:xfrm>
          <a:prstGeom prst="rect">
            <a:avLst/>
          </a:prstGeom>
        </p:spPr>
        <p:txBody>
          <a:bodyPr wrap="square" lIns="0" tIns="0" rIns="0" bIns="0" rtlCol="0" anchor="t">
            <a:spAutoFit/>
          </a:bodyPr>
          <a:lstStyle/>
          <a:p>
            <a:pPr algn="just"/>
            <a:r>
              <a:rPr lang="es-ES" sz="2000" dirty="0"/>
              <a:t>CENTRO RESIDENCIAL Y SOCIOSANITARIO COMARCAL PARA LA ECONOMÍA DE LOS CUIDADOS que incorporará tecnologías asistenciales para la salud e integración de personas con diversidad funcional o dependencia.</a:t>
            </a:r>
          </a:p>
          <a:p>
            <a:pPr algn="just"/>
            <a:r>
              <a:rPr lang="es-ES" sz="2000" dirty="0"/>
              <a:t> Esta actuación incorporará nuevos servicios a la comarca, mejorando la calidad de vida rural y generando empleo. Favorecerá la inclusión social e integración de las personas mayores en su lugar de origen, con una edificación que garantice la eficiencia energética y mejorando el entorno en este vacío de borde urbano-rural.</a:t>
            </a:r>
          </a:p>
        </p:txBody>
      </p:sp>
      <p:sp>
        <p:nvSpPr>
          <p:cNvPr id="18" name="TextBox 18"/>
          <p:cNvSpPr txBox="1"/>
          <p:nvPr/>
        </p:nvSpPr>
        <p:spPr>
          <a:xfrm>
            <a:off x="2214514" y="4929186"/>
            <a:ext cx="3740998" cy="436017"/>
          </a:xfrm>
          <a:prstGeom prst="rect">
            <a:avLst/>
          </a:prstGeom>
        </p:spPr>
        <p:txBody>
          <a:bodyPr lIns="0" tIns="0" rIns="0" bIns="0" rtlCol="0" anchor="t">
            <a:spAutoFit/>
          </a:bodyPr>
          <a:lstStyle/>
          <a:p>
            <a:pPr algn="ctr">
              <a:lnSpc>
                <a:spcPts val="3390"/>
              </a:lnSpc>
            </a:pPr>
            <a:r>
              <a:rPr lang="en-US" sz="3000" b="1" dirty="0">
                <a:solidFill>
                  <a:srgbClr val="032859"/>
                </a:solidFill>
                <a:latin typeface="Open Sans 2 Bold"/>
                <a:ea typeface="Open Sans 2 Bold"/>
                <a:cs typeface="Open Sans 2 Bold"/>
                <a:sym typeface="Open Sans 2 Bold"/>
              </a:rPr>
              <a:t>Descripción</a:t>
            </a:r>
          </a:p>
        </p:txBody>
      </p:sp>
      <p:sp>
        <p:nvSpPr>
          <p:cNvPr id="22" name="Freeform 22"/>
          <p:cNvSpPr/>
          <p:nvPr/>
        </p:nvSpPr>
        <p:spPr>
          <a:xfrm flipH="1">
            <a:off x="14604573" y="-1841714"/>
            <a:ext cx="3683427" cy="3683427"/>
          </a:xfrm>
          <a:custGeom>
            <a:avLst/>
            <a:gdLst/>
            <a:ahLst/>
            <a:cxnLst/>
            <a:rect l="l" t="t" r="r" b="b"/>
            <a:pathLst>
              <a:path w="3683427" h="3683427">
                <a:moveTo>
                  <a:pt x="3683427" y="0"/>
                </a:moveTo>
                <a:lnTo>
                  <a:pt x="0" y="0"/>
                </a:lnTo>
                <a:lnTo>
                  <a:pt x="0" y="3683428"/>
                </a:lnTo>
                <a:lnTo>
                  <a:pt x="3683427" y="3683428"/>
                </a:lnTo>
                <a:lnTo>
                  <a:pt x="36834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grpSp>
        <p:nvGrpSpPr>
          <p:cNvPr id="30" name="Group 5"/>
          <p:cNvGrpSpPr/>
          <p:nvPr/>
        </p:nvGrpSpPr>
        <p:grpSpPr>
          <a:xfrm>
            <a:off x="10501322" y="4786310"/>
            <a:ext cx="4803145" cy="5252856"/>
            <a:chOff x="0" y="0"/>
            <a:chExt cx="1265026" cy="840814"/>
          </a:xfrm>
        </p:grpSpPr>
        <p:sp>
          <p:nvSpPr>
            <p:cNvPr id="31" name="Freeform 6"/>
            <p:cNvSpPr/>
            <p:nvPr/>
          </p:nvSpPr>
          <p:spPr>
            <a:xfrm>
              <a:off x="0" y="0"/>
              <a:ext cx="1265026" cy="840814"/>
            </a:xfrm>
            <a:custGeom>
              <a:avLst/>
              <a:gdLst/>
              <a:ahLst/>
              <a:cxnLst/>
              <a:rect l="l" t="t" r="r" b="b"/>
              <a:pathLst>
                <a:path w="1265026" h="840814">
                  <a:moveTo>
                    <a:pt x="0" y="0"/>
                  </a:moveTo>
                  <a:lnTo>
                    <a:pt x="1265026" y="0"/>
                  </a:lnTo>
                  <a:lnTo>
                    <a:pt x="1265026" y="840814"/>
                  </a:lnTo>
                  <a:lnTo>
                    <a:pt x="0" y="840814"/>
                  </a:lnTo>
                  <a:close/>
                </a:path>
              </a:pathLst>
            </a:custGeom>
            <a:solidFill>
              <a:srgbClr val="FFFFFF"/>
            </a:solidFill>
            <a:ln w="47625" cap="sq">
              <a:solidFill>
                <a:srgbClr val="336276"/>
              </a:solidFill>
              <a:prstDash val="solid"/>
              <a:miter/>
            </a:ln>
          </p:spPr>
          <p:txBody>
            <a:bodyPr/>
            <a:lstStyle/>
            <a:p>
              <a:endParaRPr lang="es-ES"/>
            </a:p>
          </p:txBody>
        </p:sp>
        <p:sp>
          <p:nvSpPr>
            <p:cNvPr id="32" name="TextBox 7"/>
            <p:cNvSpPr txBox="1"/>
            <p:nvPr/>
          </p:nvSpPr>
          <p:spPr>
            <a:xfrm>
              <a:off x="0" y="-28575"/>
              <a:ext cx="1265026" cy="869389"/>
            </a:xfrm>
            <a:prstGeom prst="rect">
              <a:avLst/>
            </a:prstGeom>
          </p:spPr>
          <p:txBody>
            <a:bodyPr lIns="50800" tIns="50800" rIns="50800" bIns="50800" rtlCol="0" anchor="ctr"/>
            <a:lstStyle/>
            <a:p>
              <a:pPr marL="0" lvl="0" indent="0" algn="ctr">
                <a:lnSpc>
                  <a:spcPts val="1954"/>
                </a:lnSpc>
                <a:spcBef>
                  <a:spcPct val="0"/>
                </a:spcBef>
              </a:pPr>
              <a:endParaRPr/>
            </a:p>
          </p:txBody>
        </p:sp>
      </p:grpSp>
      <p:sp>
        <p:nvSpPr>
          <p:cNvPr id="35" name="34 Rectángulo"/>
          <p:cNvSpPr/>
          <p:nvPr/>
        </p:nvSpPr>
        <p:spPr>
          <a:xfrm>
            <a:off x="10715636" y="5000624"/>
            <a:ext cx="4357718" cy="4801314"/>
          </a:xfrm>
          <a:prstGeom prst="rect">
            <a:avLst/>
          </a:prstGeom>
        </p:spPr>
        <p:txBody>
          <a:bodyPr wrap="square">
            <a:spAutoFit/>
          </a:bodyPr>
          <a:lstStyle/>
          <a:p>
            <a:pPr algn="just"/>
            <a:r>
              <a:rPr lang="es-ES" dirty="0"/>
              <a:t>Construcción de 11 alojamientos independientes tutelados con capacidad de hasta 22 usuarios. </a:t>
            </a:r>
          </a:p>
          <a:p>
            <a:pPr algn="just"/>
            <a:r>
              <a:rPr lang="es-ES" dirty="0"/>
              <a:t>Los alojamientos del centro tendrán un diseño inspirado en la arquitectura tradicional alpujarreña. Cada unidad tendrá zona de día (salón-comedor-cocina) y de noche (dormitorio con baño accesible), porche y terraza. Contará con jardines, bancales y patios que fomentarán accesibilidad, contacto con naturaleza y socialización, vinculando las áreas semiprivadas con espacios públicos, promoviendo actividades recreativas y agrícolas. Es una primera fase, a futuro se pretende llegar hasta los 23 apartamentos tutelados.</a:t>
            </a:r>
          </a:p>
        </p:txBody>
      </p:sp>
      <p:grpSp>
        <p:nvGrpSpPr>
          <p:cNvPr id="3" name="Group 3">
            <a:extLst>
              <a:ext uri="{FF2B5EF4-FFF2-40B4-BE49-F238E27FC236}">
                <a16:creationId xmlns:a16="http://schemas.microsoft.com/office/drawing/2014/main" id="{7B06A7F0-5A02-040C-D9A9-9D88561CFECC}"/>
              </a:ext>
            </a:extLst>
          </p:cNvPr>
          <p:cNvGrpSpPr/>
          <p:nvPr/>
        </p:nvGrpSpPr>
        <p:grpSpPr>
          <a:xfrm>
            <a:off x="7001817" y="2552177"/>
            <a:ext cx="4493095" cy="1328819"/>
            <a:chOff x="0" y="0"/>
            <a:chExt cx="1183367" cy="349977"/>
          </a:xfrm>
        </p:grpSpPr>
        <p:sp>
          <p:nvSpPr>
            <p:cNvPr id="8" name="Freeform 4">
              <a:extLst>
                <a:ext uri="{FF2B5EF4-FFF2-40B4-BE49-F238E27FC236}">
                  <a16:creationId xmlns:a16="http://schemas.microsoft.com/office/drawing/2014/main" id="{861F4610-CE60-4EF1-F9E8-085C8D50E852}"/>
                </a:ext>
              </a:extLst>
            </p:cNvPr>
            <p:cNvSpPr/>
            <p:nvPr/>
          </p:nvSpPr>
          <p:spPr>
            <a:xfrm>
              <a:off x="0" y="0"/>
              <a:ext cx="1183367" cy="349977"/>
            </a:xfrm>
            <a:custGeom>
              <a:avLst/>
              <a:gdLst/>
              <a:ahLst/>
              <a:cxnLst/>
              <a:rect l="l" t="t" r="r" b="b"/>
              <a:pathLst>
                <a:path w="1183367" h="349977">
                  <a:moveTo>
                    <a:pt x="87877" y="0"/>
                  </a:moveTo>
                  <a:lnTo>
                    <a:pt x="1095490" y="0"/>
                  </a:lnTo>
                  <a:cubicBezTo>
                    <a:pt x="1144023" y="0"/>
                    <a:pt x="1183367" y="39344"/>
                    <a:pt x="1183367" y="87877"/>
                  </a:cubicBezTo>
                  <a:lnTo>
                    <a:pt x="1183367" y="262100"/>
                  </a:lnTo>
                  <a:cubicBezTo>
                    <a:pt x="1183367" y="310633"/>
                    <a:pt x="1144023" y="349977"/>
                    <a:pt x="1095490" y="349977"/>
                  </a:cubicBezTo>
                  <a:lnTo>
                    <a:pt x="87877" y="349977"/>
                  </a:lnTo>
                  <a:cubicBezTo>
                    <a:pt x="39344" y="349977"/>
                    <a:pt x="0" y="310633"/>
                    <a:pt x="0" y="262100"/>
                  </a:cubicBezTo>
                  <a:lnTo>
                    <a:pt x="0" y="87877"/>
                  </a:lnTo>
                  <a:cubicBezTo>
                    <a:pt x="0" y="39344"/>
                    <a:pt x="39344" y="0"/>
                    <a:pt x="87877" y="0"/>
                  </a:cubicBezTo>
                  <a:close/>
                </a:path>
              </a:pathLst>
            </a:custGeom>
            <a:solidFill>
              <a:srgbClr val="FFFFFF">
                <a:alpha val="40000"/>
              </a:srgbClr>
            </a:solidFill>
          </p:spPr>
          <p:txBody>
            <a:bodyPr/>
            <a:lstStyle/>
            <a:p>
              <a:endParaRPr lang="es-ES"/>
            </a:p>
          </p:txBody>
        </p:sp>
        <p:sp>
          <p:nvSpPr>
            <p:cNvPr id="9" name="TextBox 5">
              <a:extLst>
                <a:ext uri="{FF2B5EF4-FFF2-40B4-BE49-F238E27FC236}">
                  <a16:creationId xmlns:a16="http://schemas.microsoft.com/office/drawing/2014/main" id="{A4A98783-9134-3AE1-493C-2D026A4C1C90}"/>
                </a:ext>
              </a:extLst>
            </p:cNvPr>
            <p:cNvSpPr txBox="1"/>
            <p:nvPr/>
          </p:nvSpPr>
          <p:spPr>
            <a:xfrm>
              <a:off x="0" y="-38100"/>
              <a:ext cx="1183367" cy="388077"/>
            </a:xfrm>
            <a:prstGeom prst="rect">
              <a:avLst/>
            </a:prstGeom>
          </p:spPr>
          <p:txBody>
            <a:bodyPr lIns="50800" tIns="50800" rIns="50800" bIns="50800" rtlCol="0" anchor="ctr"/>
            <a:lstStyle/>
            <a:p>
              <a:pPr algn="ctr">
                <a:lnSpc>
                  <a:spcPts val="2659"/>
                </a:lnSpc>
              </a:pPr>
              <a:endParaRPr/>
            </a:p>
          </p:txBody>
        </p:sp>
      </p:grpSp>
      <p:sp>
        <p:nvSpPr>
          <p:cNvPr id="2" name="Freeform 6">
            <a:extLst>
              <a:ext uri="{FF2B5EF4-FFF2-40B4-BE49-F238E27FC236}">
                <a16:creationId xmlns:a16="http://schemas.microsoft.com/office/drawing/2014/main" id="{1C0991CB-8F70-A348-2C36-A5AA4121181C}"/>
              </a:ext>
            </a:extLst>
          </p:cNvPr>
          <p:cNvSpPr/>
          <p:nvPr/>
        </p:nvSpPr>
        <p:spPr>
          <a:xfrm>
            <a:off x="7001817" y="2665044"/>
            <a:ext cx="4284366" cy="1096880"/>
          </a:xfrm>
          <a:custGeom>
            <a:avLst/>
            <a:gdLst/>
            <a:ahLst/>
            <a:cxnLst/>
            <a:rect l="l" t="t" r="r" b="b"/>
            <a:pathLst>
              <a:path w="4284366" h="1096880">
                <a:moveTo>
                  <a:pt x="0" y="0"/>
                </a:moveTo>
                <a:lnTo>
                  <a:pt x="4284366" y="0"/>
                </a:lnTo>
                <a:lnTo>
                  <a:pt x="4284366" y="1096880"/>
                </a:lnTo>
                <a:lnTo>
                  <a:pt x="0" y="1096880"/>
                </a:lnTo>
                <a:lnTo>
                  <a:pt x="0" y="0"/>
                </a:lnTo>
                <a:close/>
              </a:path>
            </a:pathLst>
          </a:custGeom>
          <a:blipFill>
            <a:blip r:embed="rId5"/>
            <a:stretch>
              <a:fillRect r="-26302"/>
            </a:stretch>
          </a:blipFill>
        </p:spPr>
        <p:txBody>
          <a:bodyPr/>
          <a:lstStyle/>
          <a:p>
            <a:endParaRPr lang="es-E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descr="Perspectiva 1.jpg"/>
          <p:cNvPicPr>
            <a:picLocks noChangeAspect="1"/>
          </p:cNvPicPr>
          <p:nvPr/>
        </p:nvPicPr>
        <p:blipFill>
          <a:blip r:embed="rId2"/>
          <a:stretch>
            <a:fillRect/>
          </a:stretch>
        </p:blipFill>
        <p:spPr>
          <a:xfrm>
            <a:off x="0" y="0"/>
            <a:ext cx="18288000" cy="10424160"/>
          </a:xfrm>
          <a:prstGeom prst="rect">
            <a:avLst/>
          </a:prstGeom>
        </p:spPr>
      </p:pic>
      <p:sp>
        <p:nvSpPr>
          <p:cNvPr id="4" name="TextBox 4"/>
          <p:cNvSpPr txBox="1"/>
          <p:nvPr/>
        </p:nvSpPr>
        <p:spPr>
          <a:xfrm>
            <a:off x="188797" y="101674"/>
            <a:ext cx="17910406" cy="10004127"/>
          </a:xfrm>
          <a:prstGeom prst="rect">
            <a:avLst/>
          </a:prstGeom>
        </p:spPr>
        <p:txBody>
          <a:bodyPr lIns="50667" tIns="50667" rIns="50667" bIns="50667" rtlCol="0" anchor="ctr"/>
          <a:lstStyle/>
          <a:p>
            <a:pPr algn="ctr">
              <a:lnSpc>
                <a:spcPts val="1954"/>
              </a:lnSpc>
              <a:spcBef>
                <a:spcPct val="0"/>
              </a:spcBef>
            </a:pPr>
            <a:endParaRPr/>
          </a:p>
        </p:txBody>
      </p:sp>
      <p:sp>
        <p:nvSpPr>
          <p:cNvPr id="18" name="TextBox 18"/>
          <p:cNvSpPr txBox="1"/>
          <p:nvPr/>
        </p:nvSpPr>
        <p:spPr>
          <a:xfrm>
            <a:off x="2242033" y="5275319"/>
            <a:ext cx="3740998" cy="436017"/>
          </a:xfrm>
          <a:prstGeom prst="rect">
            <a:avLst/>
          </a:prstGeom>
        </p:spPr>
        <p:txBody>
          <a:bodyPr lIns="0" tIns="0" rIns="0" bIns="0" rtlCol="0" anchor="t">
            <a:spAutoFit/>
          </a:bodyPr>
          <a:lstStyle/>
          <a:p>
            <a:pPr algn="ctr">
              <a:lnSpc>
                <a:spcPts val="3390"/>
              </a:lnSpc>
            </a:pPr>
            <a:endParaRPr lang="en-US" sz="3000" b="1" dirty="0">
              <a:solidFill>
                <a:srgbClr val="032859"/>
              </a:solidFill>
              <a:latin typeface="Open Sans 2 Bold"/>
              <a:ea typeface="Open Sans 2 Bold"/>
              <a:cs typeface="Open Sans 2 Bold"/>
              <a:sym typeface="Open Sans 2 Bold"/>
            </a:endParaRPr>
          </a:p>
        </p:txBody>
      </p:sp>
      <p:sp>
        <p:nvSpPr>
          <p:cNvPr id="21" name="Freeform 21"/>
          <p:cNvSpPr/>
          <p:nvPr/>
        </p:nvSpPr>
        <p:spPr>
          <a:xfrm flipH="1">
            <a:off x="0" y="8650166"/>
            <a:ext cx="3273669" cy="3273669"/>
          </a:xfrm>
          <a:custGeom>
            <a:avLst/>
            <a:gdLst/>
            <a:ahLst/>
            <a:cxnLst/>
            <a:rect l="l" t="t" r="r" b="b"/>
            <a:pathLst>
              <a:path w="3273669" h="3273669">
                <a:moveTo>
                  <a:pt x="3273669" y="0"/>
                </a:moveTo>
                <a:lnTo>
                  <a:pt x="0" y="0"/>
                </a:lnTo>
                <a:lnTo>
                  <a:pt x="0" y="3273668"/>
                </a:lnTo>
                <a:lnTo>
                  <a:pt x="3273669" y="3273668"/>
                </a:lnTo>
                <a:lnTo>
                  <a:pt x="327366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22" name="Freeform 22"/>
          <p:cNvSpPr/>
          <p:nvPr/>
        </p:nvSpPr>
        <p:spPr>
          <a:xfrm flipH="1">
            <a:off x="14604573" y="-1841714"/>
            <a:ext cx="3683427" cy="3683427"/>
          </a:xfrm>
          <a:custGeom>
            <a:avLst/>
            <a:gdLst/>
            <a:ahLst/>
            <a:cxnLst/>
            <a:rect l="l" t="t" r="r" b="b"/>
            <a:pathLst>
              <a:path w="3683427" h="3683427">
                <a:moveTo>
                  <a:pt x="3683427" y="0"/>
                </a:moveTo>
                <a:lnTo>
                  <a:pt x="0" y="0"/>
                </a:lnTo>
                <a:lnTo>
                  <a:pt x="0" y="3683428"/>
                </a:lnTo>
                <a:lnTo>
                  <a:pt x="3683427" y="3683428"/>
                </a:lnTo>
                <a:lnTo>
                  <a:pt x="36834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14" name="TextBox 14"/>
          <p:cNvSpPr txBox="1"/>
          <p:nvPr/>
        </p:nvSpPr>
        <p:spPr>
          <a:xfrm>
            <a:off x="1151112" y="8163716"/>
            <a:ext cx="16230600" cy="1923604"/>
          </a:xfrm>
          <a:prstGeom prst="rect">
            <a:avLst/>
          </a:prstGeom>
          <a:solidFill>
            <a:srgbClr val="F5F5F5"/>
          </a:solidFill>
        </p:spPr>
        <p:txBody>
          <a:bodyPr lIns="0" tIns="0" rIns="0" bIns="0" rtlCol="0" anchor="t">
            <a:spAutoFit/>
          </a:bodyPr>
          <a:lstStyle/>
          <a:p>
            <a:pPr marL="0" lvl="0" indent="0" algn="ctr">
              <a:lnSpc>
                <a:spcPts val="7520"/>
              </a:lnSpc>
              <a:spcBef>
                <a:spcPct val="0"/>
              </a:spcBef>
            </a:pPr>
            <a:r>
              <a:rPr lang="en-US" sz="8000" dirty="0">
                <a:solidFill>
                  <a:srgbClr val="032859"/>
                </a:solidFill>
                <a:latin typeface="League Spartan"/>
                <a:ea typeface="League Spartan"/>
                <a:cs typeface="League Spartan"/>
                <a:sym typeface="League Spartan"/>
              </a:rPr>
              <a:t>Centro </a:t>
            </a:r>
            <a:r>
              <a:rPr lang="en-US" sz="8000" dirty="0" err="1">
                <a:solidFill>
                  <a:srgbClr val="032859"/>
                </a:solidFill>
                <a:latin typeface="League Spartan"/>
                <a:ea typeface="League Spartan"/>
                <a:cs typeface="League Spartan"/>
                <a:sym typeface="League Spartan"/>
              </a:rPr>
              <a:t>Residencial</a:t>
            </a:r>
            <a:r>
              <a:rPr lang="en-US" sz="8000" dirty="0">
                <a:solidFill>
                  <a:srgbClr val="032859"/>
                </a:solidFill>
                <a:latin typeface="League Spartan"/>
                <a:ea typeface="League Spartan"/>
                <a:cs typeface="League Spartan"/>
                <a:sym typeface="League Spartan"/>
              </a:rPr>
              <a:t> y </a:t>
            </a:r>
            <a:r>
              <a:rPr lang="en-US" sz="8000" dirty="0" err="1">
                <a:solidFill>
                  <a:srgbClr val="032859"/>
                </a:solidFill>
                <a:latin typeface="League Spartan"/>
                <a:ea typeface="League Spartan"/>
                <a:cs typeface="League Spartan"/>
                <a:sym typeface="League Spartan"/>
              </a:rPr>
              <a:t>Sociosanitario</a:t>
            </a:r>
            <a:r>
              <a:rPr lang="en-US" sz="8000" dirty="0">
                <a:solidFill>
                  <a:srgbClr val="032859"/>
                </a:solidFill>
                <a:latin typeface="League Spartan"/>
                <a:ea typeface="League Spartan"/>
                <a:cs typeface="League Spartan"/>
                <a:sym typeface="League Spartan"/>
              </a:rPr>
              <a:t> “El </a:t>
            </a:r>
            <a:r>
              <a:rPr lang="en-US" sz="8000" dirty="0" err="1">
                <a:solidFill>
                  <a:srgbClr val="032859"/>
                </a:solidFill>
                <a:latin typeface="League Spartan"/>
                <a:ea typeface="League Spartan"/>
                <a:cs typeface="League Spartan"/>
                <a:sym typeface="League Spartan"/>
              </a:rPr>
              <a:t>Castañar</a:t>
            </a:r>
            <a:r>
              <a:rPr lang="en-US" sz="8000" dirty="0">
                <a:solidFill>
                  <a:srgbClr val="032859"/>
                </a:solidFill>
                <a:latin typeface="League Spartan"/>
                <a:ea typeface="League Spartan"/>
                <a:cs typeface="League Spartan"/>
                <a:sym typeface="League Spartan"/>
              </a:rPr>
              <a:t>”</a:t>
            </a:r>
            <a:endParaRPr lang="en-US" sz="8000" u="none" strike="noStrike" dirty="0">
              <a:solidFill>
                <a:srgbClr val="032859"/>
              </a:solidFill>
              <a:latin typeface="League Spartan"/>
              <a:ea typeface="League Spartan"/>
              <a:cs typeface="League Spartan"/>
              <a:sym typeface="League Spart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A0B4"/>
        </a:solidFill>
        <a:effectLst/>
      </p:bgPr>
    </p:bg>
    <p:spTree>
      <p:nvGrpSpPr>
        <p:cNvPr id="1" name=""/>
        <p:cNvGrpSpPr/>
        <p:nvPr/>
      </p:nvGrpSpPr>
      <p:grpSpPr>
        <a:xfrm>
          <a:off x="0" y="0"/>
          <a:ext cx="0" cy="0"/>
          <a:chOff x="0" y="0"/>
          <a:chExt cx="0" cy="0"/>
        </a:xfrm>
      </p:grpSpPr>
      <p:grpSp>
        <p:nvGrpSpPr>
          <p:cNvPr id="2" name="Group 2"/>
          <p:cNvGrpSpPr/>
          <p:nvPr/>
        </p:nvGrpSpPr>
        <p:grpSpPr>
          <a:xfrm>
            <a:off x="188797" y="101674"/>
            <a:ext cx="17910406" cy="10004127"/>
            <a:chOff x="0" y="-28575"/>
            <a:chExt cx="6435532" cy="3594663"/>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6" name="TextBox 6"/>
          <p:cNvSpPr txBox="1"/>
          <p:nvPr/>
        </p:nvSpPr>
        <p:spPr>
          <a:xfrm>
            <a:off x="1071506" y="1142972"/>
            <a:ext cx="16230600" cy="1026161"/>
          </a:xfrm>
          <a:prstGeom prst="rect">
            <a:avLst/>
          </a:prstGeom>
        </p:spPr>
        <p:txBody>
          <a:bodyPr lIns="0" tIns="0" rIns="0" bIns="0" rtlCol="0" anchor="t">
            <a:spAutoFit/>
          </a:bodyPr>
          <a:lstStyle/>
          <a:p>
            <a:pPr marL="0" lvl="0" indent="0" algn="ctr">
              <a:lnSpc>
                <a:spcPts val="7520"/>
              </a:lnSpc>
              <a:spcBef>
                <a:spcPct val="0"/>
              </a:spcBef>
            </a:pPr>
            <a:r>
              <a:rPr lang="en-US" sz="8000" dirty="0" err="1">
                <a:solidFill>
                  <a:srgbClr val="032859"/>
                </a:solidFill>
                <a:latin typeface="League Spartan"/>
                <a:ea typeface="League Spartan"/>
                <a:cs typeface="League Spartan"/>
                <a:sym typeface="League Spartan"/>
              </a:rPr>
              <a:t>Medida</a:t>
            </a:r>
            <a:r>
              <a:rPr lang="en-US" sz="8000" dirty="0">
                <a:solidFill>
                  <a:srgbClr val="032859"/>
                </a:solidFill>
                <a:latin typeface="League Spartan"/>
                <a:ea typeface="League Spartan"/>
                <a:cs typeface="League Spartan"/>
                <a:sym typeface="League Spartan"/>
              </a:rPr>
              <a:t> </a:t>
            </a:r>
            <a:r>
              <a:rPr lang="en-US" sz="8000" dirty="0" err="1">
                <a:solidFill>
                  <a:srgbClr val="032859"/>
                </a:solidFill>
                <a:latin typeface="League Spartan"/>
                <a:ea typeface="League Spartan"/>
                <a:cs typeface="League Spartan"/>
                <a:sym typeface="League Spartan"/>
              </a:rPr>
              <a:t>Tractora</a:t>
            </a:r>
            <a:endParaRPr lang="en-US" sz="8000" dirty="0">
              <a:solidFill>
                <a:srgbClr val="032859"/>
              </a:solidFill>
              <a:latin typeface="League Spartan"/>
              <a:ea typeface="League Spartan"/>
              <a:cs typeface="League Spartan"/>
              <a:sym typeface="League Spartan"/>
            </a:endParaRPr>
          </a:p>
        </p:txBody>
      </p:sp>
      <p:sp>
        <p:nvSpPr>
          <p:cNvPr id="7" name="Freeform 7"/>
          <p:cNvSpPr/>
          <p:nvPr/>
        </p:nvSpPr>
        <p:spPr>
          <a:xfrm>
            <a:off x="188797" y="207435"/>
            <a:ext cx="3305842" cy="1642530"/>
          </a:xfrm>
          <a:custGeom>
            <a:avLst/>
            <a:gdLst/>
            <a:ahLst/>
            <a:cxnLst/>
            <a:rect l="l" t="t" r="r" b="b"/>
            <a:pathLst>
              <a:path w="3305842" h="1642530">
                <a:moveTo>
                  <a:pt x="0" y="0"/>
                </a:moveTo>
                <a:lnTo>
                  <a:pt x="3305842" y="0"/>
                </a:lnTo>
                <a:lnTo>
                  <a:pt x="3305842" y="1642530"/>
                </a:lnTo>
                <a:lnTo>
                  <a:pt x="0" y="1642530"/>
                </a:lnTo>
                <a:lnTo>
                  <a:pt x="0" y="0"/>
                </a:lnTo>
                <a:close/>
              </a:path>
            </a:pathLst>
          </a:custGeom>
          <a:blipFill>
            <a:blip r:embed="rId2">
              <a:extLst>
                <a:ext uri="{96DAC541-7B7A-43D3-8B79-37D633B846F1}">
                  <asvg:svgBlip xmlns:asvg="http://schemas.microsoft.com/office/drawing/2016/SVG/main" r:embed="rId3"/>
                </a:ext>
              </a:extLst>
            </a:blip>
            <a:stretch>
              <a:fillRect t="-101265"/>
            </a:stretch>
          </a:blipFill>
        </p:spPr>
        <p:txBody>
          <a:bodyPr/>
          <a:lstStyle/>
          <a:p>
            <a:endParaRPr lang="es-ES"/>
          </a:p>
        </p:txBody>
      </p:sp>
      <p:sp>
        <p:nvSpPr>
          <p:cNvPr id="8" name="Freeform 8"/>
          <p:cNvSpPr/>
          <p:nvPr/>
        </p:nvSpPr>
        <p:spPr>
          <a:xfrm>
            <a:off x="14793361" y="8428328"/>
            <a:ext cx="3305842" cy="1659944"/>
          </a:xfrm>
          <a:custGeom>
            <a:avLst/>
            <a:gdLst/>
            <a:ahLst/>
            <a:cxnLst/>
            <a:rect l="l" t="t" r="r" b="b"/>
            <a:pathLst>
              <a:path w="3305842" h="1659944">
                <a:moveTo>
                  <a:pt x="0" y="0"/>
                </a:moveTo>
                <a:lnTo>
                  <a:pt x="3305842" y="0"/>
                </a:lnTo>
                <a:lnTo>
                  <a:pt x="3305842" y="1659944"/>
                </a:lnTo>
                <a:lnTo>
                  <a:pt x="0" y="1659944"/>
                </a:lnTo>
                <a:lnTo>
                  <a:pt x="0" y="0"/>
                </a:lnTo>
                <a:close/>
              </a:path>
            </a:pathLst>
          </a:custGeom>
          <a:blipFill>
            <a:blip r:embed="rId2">
              <a:extLst>
                <a:ext uri="{96DAC541-7B7A-43D3-8B79-37D633B846F1}">
                  <asvg:svgBlip xmlns:asvg="http://schemas.microsoft.com/office/drawing/2016/SVG/main" r:embed="rId3"/>
                </a:ext>
              </a:extLst>
            </a:blip>
            <a:stretch>
              <a:fillRect b="-99153"/>
            </a:stretch>
          </a:blipFill>
        </p:spPr>
        <p:txBody>
          <a:bodyPr/>
          <a:lstStyle/>
          <a:p>
            <a:endParaRPr lang="es-ES"/>
          </a:p>
        </p:txBody>
      </p:sp>
      <p:graphicFrame>
        <p:nvGraphicFramePr>
          <p:cNvPr id="12" name="11 Tabla"/>
          <p:cNvGraphicFramePr>
            <a:graphicFrameLocks noGrp="1"/>
          </p:cNvGraphicFramePr>
          <p:nvPr>
            <p:extLst>
              <p:ext uri="{D42A27DB-BD31-4B8C-83A1-F6EECF244321}">
                <p14:modId xmlns:p14="http://schemas.microsoft.com/office/powerpoint/2010/main" val="2058190897"/>
              </p:ext>
            </p:extLst>
          </p:nvPr>
        </p:nvGraphicFramePr>
        <p:xfrm>
          <a:off x="2786016" y="2000226"/>
          <a:ext cx="11644396" cy="7929619"/>
        </p:xfrm>
        <a:graphic>
          <a:graphicData uri="http://schemas.openxmlformats.org/drawingml/2006/table">
            <a:tbl>
              <a:tblPr/>
              <a:tblGrid>
                <a:gridCol w="2911099">
                  <a:extLst>
                    <a:ext uri="{9D8B030D-6E8A-4147-A177-3AD203B41FA5}">
                      <a16:colId xmlns:a16="http://schemas.microsoft.com/office/drawing/2014/main" val="20000"/>
                    </a:ext>
                  </a:extLst>
                </a:gridCol>
                <a:gridCol w="2911099">
                  <a:extLst>
                    <a:ext uri="{9D8B030D-6E8A-4147-A177-3AD203B41FA5}">
                      <a16:colId xmlns:a16="http://schemas.microsoft.com/office/drawing/2014/main" val="20001"/>
                    </a:ext>
                  </a:extLst>
                </a:gridCol>
                <a:gridCol w="2911099">
                  <a:extLst>
                    <a:ext uri="{9D8B030D-6E8A-4147-A177-3AD203B41FA5}">
                      <a16:colId xmlns:a16="http://schemas.microsoft.com/office/drawing/2014/main" val="20002"/>
                    </a:ext>
                  </a:extLst>
                </a:gridCol>
                <a:gridCol w="2911099">
                  <a:extLst>
                    <a:ext uri="{9D8B030D-6E8A-4147-A177-3AD203B41FA5}">
                      <a16:colId xmlns:a16="http://schemas.microsoft.com/office/drawing/2014/main" val="20003"/>
                    </a:ext>
                  </a:extLst>
                </a:gridCol>
              </a:tblGrid>
              <a:tr h="360437">
                <a:tc gridSpan="4">
                  <a:txBody>
                    <a:bodyPr/>
                    <a:lstStyle/>
                    <a:p>
                      <a:pPr algn="ctr">
                        <a:lnSpc>
                          <a:spcPct val="107000"/>
                        </a:lnSpc>
                        <a:spcAft>
                          <a:spcPts val="0"/>
                        </a:spcAft>
                      </a:pPr>
                      <a:r>
                        <a:rPr lang="es-ES" sz="2000" b="1" kern="100" dirty="0">
                          <a:solidFill>
                            <a:srgbClr val="FFFFFF"/>
                          </a:solidFill>
                          <a:latin typeface="Aptos"/>
                          <a:ea typeface="Calibri"/>
                          <a:cs typeface="Arial"/>
                        </a:rPr>
                        <a:t>CORRELACIÓNCON LA AGENDA URBANA ESPAÑOLA</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081312">
                <a:tc>
                  <a:txBody>
                    <a:bodyPr/>
                    <a:lstStyle/>
                    <a:p>
                      <a:pPr>
                        <a:lnSpc>
                          <a:spcPct val="107000"/>
                        </a:lnSpc>
                        <a:spcAft>
                          <a:spcPts val="0"/>
                        </a:spcAft>
                      </a:pPr>
                      <a:r>
                        <a:rPr lang="es-ES" sz="1600" b="1" kern="100">
                          <a:solidFill>
                            <a:srgbClr val="FFFFFF"/>
                          </a:solidFill>
                          <a:latin typeface="Aptos"/>
                          <a:ea typeface="Calibri"/>
                          <a:cs typeface="Arial"/>
                        </a:rPr>
                        <a:t>OBJETIVO ESTRATÉGICO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gridSpan="3">
                  <a:txBody>
                    <a:bodyPr/>
                    <a:lstStyle/>
                    <a:p>
                      <a:pPr>
                        <a:lnSpc>
                          <a:spcPct val="107000"/>
                        </a:lnSpc>
                        <a:spcAft>
                          <a:spcPts val="0"/>
                        </a:spcAft>
                      </a:pPr>
                      <a:r>
                        <a:rPr lang="es-ES" sz="1600" kern="100" dirty="0">
                          <a:latin typeface="Aptos"/>
                          <a:ea typeface="Calibri"/>
                          <a:cs typeface="Arial"/>
                        </a:rPr>
                        <a:t>OE2. EVITAR LA DISPERSIÓN URBANA Y REVITALIZAR LA CIUDAD EXISTENTE</a:t>
                      </a:r>
                      <a:endParaRPr lang="es-ES" sz="2000" kern="100" dirty="0">
                        <a:latin typeface="Calibri"/>
                        <a:ea typeface="Calibri"/>
                        <a:cs typeface="Times New Roman"/>
                      </a:endParaRPr>
                    </a:p>
                    <a:p>
                      <a:pPr>
                        <a:lnSpc>
                          <a:spcPct val="107000"/>
                        </a:lnSpc>
                        <a:spcAft>
                          <a:spcPts val="0"/>
                        </a:spcAft>
                      </a:pPr>
                      <a:r>
                        <a:rPr lang="es-ES" sz="1600" kern="100" dirty="0">
                          <a:latin typeface="Aptos"/>
                          <a:ea typeface="Calibri"/>
                          <a:cs typeface="Arial"/>
                        </a:rPr>
                        <a:t>OE6. COHESIÓN SOCIAL E IGUALDAD DE OPORTUNIDADES</a:t>
                      </a:r>
                      <a:endParaRPr lang="es-ES" sz="2000" kern="100" dirty="0">
                        <a:latin typeface="Calibri"/>
                        <a:ea typeface="Calibri"/>
                        <a:cs typeface="Times New Roman"/>
                      </a:endParaRPr>
                    </a:p>
                    <a:p>
                      <a:pPr>
                        <a:lnSpc>
                          <a:spcPct val="107000"/>
                        </a:lnSpc>
                        <a:spcAft>
                          <a:spcPts val="0"/>
                        </a:spcAft>
                      </a:pPr>
                      <a:r>
                        <a:rPr lang="es-ES" sz="1600" kern="100" dirty="0">
                          <a:latin typeface="Aptos"/>
                          <a:ea typeface="Calibri"/>
                          <a:cs typeface="Arial"/>
                        </a:rPr>
                        <a:t>OE8. GARANTIZAR EL ACCESO A LA VIVIENDA</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1"/>
                  </a:ext>
                </a:extLst>
              </a:tr>
              <a:tr h="2162624">
                <a:tc>
                  <a:txBody>
                    <a:bodyPr/>
                    <a:lstStyle/>
                    <a:p>
                      <a:pPr>
                        <a:lnSpc>
                          <a:spcPct val="107000"/>
                        </a:lnSpc>
                        <a:spcAft>
                          <a:spcPts val="0"/>
                        </a:spcAft>
                      </a:pPr>
                      <a:r>
                        <a:rPr lang="es-ES" sz="1600" b="1" kern="100">
                          <a:solidFill>
                            <a:srgbClr val="FFFFFF"/>
                          </a:solidFill>
                          <a:latin typeface="Aptos"/>
                          <a:ea typeface="Calibri"/>
                          <a:cs typeface="Arial"/>
                        </a:rPr>
                        <a:t>OBJETIVO ESPECÍFICO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gridSpan="3">
                  <a:txBody>
                    <a:bodyPr/>
                    <a:lstStyle/>
                    <a:p>
                      <a:pPr>
                        <a:lnSpc>
                          <a:spcPct val="107000"/>
                        </a:lnSpc>
                        <a:spcAft>
                          <a:spcPts val="0"/>
                        </a:spcAft>
                      </a:pPr>
                      <a:r>
                        <a:rPr lang="es-ES" sz="1600" kern="100" dirty="0">
                          <a:latin typeface="Aptos"/>
                          <a:ea typeface="Calibri"/>
                          <a:cs typeface="Arial"/>
                        </a:rPr>
                        <a:t>OE2.1 DEFINIR UN MODELO URBANO QUE FOMENTE LA COMPACIDAD, EL EQUILIBRIO URBANO Y LA DOTACIÓN DE SERVICIOS BÁSICOS</a:t>
                      </a:r>
                      <a:endParaRPr lang="es-ES" sz="2000" kern="100" dirty="0">
                        <a:latin typeface="Calibri"/>
                        <a:ea typeface="Calibri"/>
                        <a:cs typeface="Times New Roman"/>
                      </a:endParaRPr>
                    </a:p>
                    <a:p>
                      <a:pPr>
                        <a:lnSpc>
                          <a:spcPct val="107000"/>
                        </a:lnSpc>
                        <a:spcAft>
                          <a:spcPts val="0"/>
                        </a:spcAft>
                      </a:pPr>
                      <a:r>
                        <a:rPr lang="es-ES" sz="1600" kern="100" dirty="0">
                          <a:latin typeface="Aptos"/>
                          <a:ea typeface="Calibri"/>
                          <a:cs typeface="Arial"/>
                        </a:rPr>
                        <a:t>OE6.2 BUSCAR LA IGUALDAD DE OPORTUNIDADES DESDE UNA PERSPECTIVA DE GÉNERO, EDAD Y CAPACIDAD</a:t>
                      </a:r>
                      <a:endParaRPr lang="es-ES" sz="2000" kern="100" dirty="0">
                        <a:latin typeface="Calibri"/>
                        <a:ea typeface="Calibri"/>
                        <a:cs typeface="Times New Roman"/>
                      </a:endParaRPr>
                    </a:p>
                    <a:p>
                      <a:pPr>
                        <a:lnSpc>
                          <a:spcPct val="107000"/>
                        </a:lnSpc>
                        <a:spcAft>
                          <a:spcPts val="0"/>
                        </a:spcAft>
                      </a:pPr>
                      <a:r>
                        <a:rPr lang="es-ES" sz="1600" kern="100" dirty="0">
                          <a:latin typeface="Aptos"/>
                          <a:ea typeface="Calibri"/>
                          <a:cs typeface="Arial"/>
                        </a:rPr>
                        <a:t>OE8.2 GARANTIZAR EL ACCESO A LA VIVIENDA, ESPECIALMENTE DE LOS COLECTIVOS MÁS VULNERABLES</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2"/>
                  </a:ext>
                </a:extLst>
              </a:tr>
              <a:tr h="360437">
                <a:tc gridSpan="4">
                  <a:txBody>
                    <a:bodyPr/>
                    <a:lstStyle/>
                    <a:p>
                      <a:pPr algn="ctr">
                        <a:lnSpc>
                          <a:spcPct val="107000"/>
                        </a:lnSpc>
                        <a:spcAft>
                          <a:spcPts val="0"/>
                        </a:spcAft>
                      </a:pPr>
                      <a:r>
                        <a:rPr lang="es-ES" sz="1600" b="1" kern="100" dirty="0">
                          <a:solidFill>
                            <a:srgbClr val="FFFFFF"/>
                          </a:solidFill>
                          <a:latin typeface="Aptos"/>
                          <a:ea typeface="Calibri"/>
                          <a:cs typeface="Arial"/>
                        </a:rPr>
                        <a:t>ALINEACIÓN CON METAS ODS</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3"/>
                  </a:ext>
                </a:extLst>
              </a:tr>
              <a:tr h="1081312">
                <a:tc>
                  <a:txBody>
                    <a:bodyPr/>
                    <a:lstStyle/>
                    <a:p>
                      <a:pPr algn="ctr">
                        <a:lnSpc>
                          <a:spcPct val="107000"/>
                        </a:lnSpc>
                        <a:spcAft>
                          <a:spcPts val="0"/>
                        </a:spcAft>
                      </a:pPr>
                      <a:endParaRPr lang="es-ES" sz="1000" kern="100">
                        <a:latin typeface="Aptos"/>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600" kern="100" dirty="0">
                          <a:latin typeface="Aptos"/>
                          <a:ea typeface="Calibri"/>
                          <a:cs typeface="Arial"/>
                        </a:rPr>
                        <a:t>1.4 Acceso a servicios básicos y recursos financieros</a:t>
                      </a:r>
                      <a:endParaRPr lang="es-ES" sz="16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s-ES" sz="1000" kern="100">
                        <a:latin typeface="Aptos"/>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600" kern="100" dirty="0">
                          <a:latin typeface="Aptos"/>
                          <a:ea typeface="Calibri"/>
                          <a:cs typeface="Arial"/>
                        </a:rPr>
                        <a:t>10.2 Urbanización inclusiva y sostenible</a:t>
                      </a:r>
                      <a:endParaRPr lang="es-ES" sz="16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0437">
                <a:tc gridSpan="2">
                  <a:txBody>
                    <a:bodyPr/>
                    <a:lstStyle/>
                    <a:p>
                      <a:pPr algn="ctr">
                        <a:lnSpc>
                          <a:spcPct val="107000"/>
                        </a:lnSpc>
                        <a:spcAft>
                          <a:spcPts val="0"/>
                        </a:spcAft>
                      </a:pPr>
                      <a:r>
                        <a:rPr lang="es-ES" sz="1600" b="1" kern="100" dirty="0">
                          <a:solidFill>
                            <a:srgbClr val="FFFFFF"/>
                          </a:solidFill>
                          <a:latin typeface="Aptos"/>
                          <a:ea typeface="Calibri"/>
                          <a:cs typeface="Arial"/>
                        </a:rPr>
                        <a:t>CARACTERÍSTICAS IMPLEMENTACIÓN</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tc>
                  <a:txBody>
                    <a:bodyPr/>
                    <a:lstStyle/>
                    <a:p>
                      <a:pPr algn="ctr">
                        <a:lnSpc>
                          <a:spcPct val="107000"/>
                        </a:lnSpc>
                        <a:spcAft>
                          <a:spcPts val="0"/>
                        </a:spcAft>
                      </a:pPr>
                      <a:r>
                        <a:rPr lang="es-ES" sz="1600" b="1" kern="100">
                          <a:solidFill>
                            <a:srgbClr val="FFFFFF"/>
                          </a:solidFill>
                          <a:latin typeface="Aptos"/>
                          <a:ea typeface="Calibri"/>
                          <a:cs typeface="Arial"/>
                        </a:rPr>
                        <a:t>PLAZO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a:txBody>
                    <a:bodyPr/>
                    <a:lstStyle/>
                    <a:p>
                      <a:pPr algn="ctr">
                        <a:lnSpc>
                          <a:spcPct val="107000"/>
                        </a:lnSpc>
                        <a:spcAft>
                          <a:spcPts val="0"/>
                        </a:spcAft>
                      </a:pPr>
                      <a:r>
                        <a:rPr lang="es-ES" sz="1600" b="1" kern="100">
                          <a:solidFill>
                            <a:srgbClr val="FFFFFF"/>
                          </a:solidFill>
                          <a:latin typeface="Aptos"/>
                          <a:ea typeface="Calibri"/>
                          <a:cs typeface="Arial"/>
                        </a:rPr>
                        <a:t>ZONA DE IMPACTO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extLst>
                  <a:ext uri="{0D108BD9-81ED-4DB2-BD59-A6C34878D82A}">
                    <a16:rowId xmlns:a16="http://schemas.microsoft.com/office/drawing/2014/main" val="10005"/>
                  </a:ext>
                </a:extLst>
              </a:tr>
              <a:tr h="360437">
                <a:tc gridSpan="2">
                  <a:txBody>
                    <a:bodyPr/>
                    <a:lstStyle/>
                    <a:p>
                      <a:pPr>
                        <a:lnSpc>
                          <a:spcPct val="107000"/>
                        </a:lnSpc>
                        <a:spcAft>
                          <a:spcPts val="0"/>
                        </a:spcAft>
                      </a:pPr>
                      <a:r>
                        <a:rPr lang="es-ES" sz="1600" kern="100">
                          <a:latin typeface="Aptos"/>
                          <a:ea typeface="Calibri"/>
                          <a:cs typeface="Arial"/>
                        </a:rPr>
                        <a:t>Planificación, ejecución, financiación</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nSpc>
                          <a:spcPct val="107000"/>
                        </a:lnSpc>
                        <a:spcAft>
                          <a:spcPts val="0"/>
                        </a:spcAft>
                      </a:pPr>
                      <a:r>
                        <a:rPr lang="es-ES" sz="1600" kern="100">
                          <a:latin typeface="Aptos"/>
                          <a:ea typeface="Calibri"/>
                          <a:cs typeface="Arial"/>
                        </a:rPr>
                        <a:t>3 Años</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 sz="1600" kern="100">
                          <a:latin typeface="Aptos"/>
                          <a:ea typeface="Calibri"/>
                          <a:cs typeface="Arial"/>
                        </a:rPr>
                        <a:t>Alpujarra</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0437">
                <a:tc gridSpan="2">
                  <a:txBody>
                    <a:bodyPr/>
                    <a:lstStyle/>
                    <a:p>
                      <a:pPr algn="ctr">
                        <a:lnSpc>
                          <a:spcPct val="107000"/>
                        </a:lnSpc>
                        <a:spcAft>
                          <a:spcPts val="0"/>
                        </a:spcAft>
                      </a:pPr>
                      <a:r>
                        <a:rPr lang="es-ES" sz="1600" b="1" kern="100">
                          <a:solidFill>
                            <a:srgbClr val="FFFFFF"/>
                          </a:solidFill>
                          <a:latin typeface="Aptos"/>
                          <a:ea typeface="Calibri"/>
                          <a:cs typeface="Arial"/>
                        </a:rPr>
                        <a:t>ENTIDAD PROMOTORA</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tc gridSpan="2">
                  <a:txBody>
                    <a:bodyPr/>
                    <a:lstStyle/>
                    <a:p>
                      <a:pPr algn="ctr">
                        <a:lnSpc>
                          <a:spcPct val="107000"/>
                        </a:lnSpc>
                        <a:spcAft>
                          <a:spcPts val="0"/>
                        </a:spcAft>
                      </a:pPr>
                      <a:r>
                        <a:rPr lang="es-ES" sz="1600" b="1" kern="100">
                          <a:solidFill>
                            <a:srgbClr val="FFFFFF"/>
                          </a:solidFill>
                          <a:latin typeface="Aptos"/>
                          <a:ea typeface="Calibri"/>
                          <a:cs typeface="Arial"/>
                        </a:rPr>
                        <a:t>ENTIDADES VINCULADAS</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extLst>
                  <a:ext uri="{0D108BD9-81ED-4DB2-BD59-A6C34878D82A}">
                    <a16:rowId xmlns:a16="http://schemas.microsoft.com/office/drawing/2014/main" val="10007"/>
                  </a:ext>
                </a:extLst>
              </a:tr>
              <a:tr h="360437">
                <a:tc gridSpan="2">
                  <a:txBody>
                    <a:bodyPr/>
                    <a:lstStyle/>
                    <a:p>
                      <a:pPr>
                        <a:lnSpc>
                          <a:spcPct val="107000"/>
                        </a:lnSpc>
                        <a:spcAft>
                          <a:spcPts val="0"/>
                        </a:spcAft>
                      </a:pPr>
                      <a:r>
                        <a:rPr lang="es-ES" sz="1600" kern="100">
                          <a:latin typeface="Aptos"/>
                          <a:ea typeface="Calibri"/>
                          <a:cs typeface="Arial"/>
                        </a:rPr>
                        <a:t>Diputación de Granada</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nSpc>
                          <a:spcPct val="107000"/>
                        </a:lnSpc>
                        <a:spcAft>
                          <a:spcPts val="0"/>
                        </a:spcAft>
                      </a:pPr>
                      <a:r>
                        <a:rPr lang="es-ES" sz="1600" kern="100">
                          <a:latin typeface="Aptos"/>
                          <a:ea typeface="Calibri"/>
                          <a:cs typeface="Arial"/>
                        </a:rPr>
                        <a:t>Ayuntamiento de Alpujarra de la Sierra</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8"/>
                  </a:ext>
                </a:extLst>
              </a:tr>
              <a:tr h="360437">
                <a:tc gridSpan="2">
                  <a:txBody>
                    <a:bodyPr/>
                    <a:lstStyle/>
                    <a:p>
                      <a:pPr algn="ctr">
                        <a:lnSpc>
                          <a:spcPct val="107000"/>
                        </a:lnSpc>
                        <a:spcAft>
                          <a:spcPts val="0"/>
                        </a:spcAft>
                      </a:pPr>
                      <a:r>
                        <a:rPr lang="es-ES" sz="1600" b="1" kern="100">
                          <a:solidFill>
                            <a:srgbClr val="FFFFFF"/>
                          </a:solidFill>
                          <a:latin typeface="Aptos"/>
                          <a:ea typeface="Calibri"/>
                          <a:cs typeface="Arial"/>
                        </a:rPr>
                        <a:t>INDICADOR CUANTITATIVO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tc gridSpan="2">
                  <a:txBody>
                    <a:bodyPr/>
                    <a:lstStyle/>
                    <a:p>
                      <a:pPr algn="ctr">
                        <a:lnSpc>
                          <a:spcPct val="107000"/>
                        </a:lnSpc>
                        <a:spcAft>
                          <a:spcPts val="0"/>
                        </a:spcAft>
                      </a:pPr>
                      <a:r>
                        <a:rPr lang="es-ES" sz="1600" b="1" kern="100">
                          <a:solidFill>
                            <a:srgbClr val="FFFFFF"/>
                          </a:solidFill>
                          <a:latin typeface="Aptos"/>
                          <a:ea typeface="Calibri"/>
                          <a:cs typeface="Arial"/>
                        </a:rPr>
                        <a:t>INDICADOR CUALITATIVO</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BE62"/>
                    </a:solidFill>
                  </a:tcPr>
                </a:tc>
                <a:tc hMerge="1">
                  <a:txBody>
                    <a:bodyPr/>
                    <a:lstStyle/>
                    <a:p>
                      <a:endParaRPr lang="es-ES"/>
                    </a:p>
                  </a:txBody>
                  <a:tcPr/>
                </a:tc>
                <a:extLst>
                  <a:ext uri="{0D108BD9-81ED-4DB2-BD59-A6C34878D82A}">
                    <a16:rowId xmlns:a16="http://schemas.microsoft.com/office/drawing/2014/main" val="10009"/>
                  </a:ext>
                </a:extLst>
              </a:tr>
              <a:tr h="1081312">
                <a:tc gridSpan="2">
                  <a:txBody>
                    <a:bodyPr/>
                    <a:lstStyle/>
                    <a:p>
                      <a:pPr>
                        <a:lnSpc>
                          <a:spcPct val="107000"/>
                        </a:lnSpc>
                        <a:spcAft>
                          <a:spcPts val="0"/>
                        </a:spcAft>
                      </a:pPr>
                      <a:r>
                        <a:rPr lang="es-ES" sz="1600" kern="100">
                          <a:latin typeface="Aptos"/>
                          <a:ea typeface="Calibri"/>
                          <a:cs typeface="Arial"/>
                        </a:rPr>
                        <a:t>Presupuesto destinado para las actuaciones</a:t>
                      </a:r>
                      <a:endParaRPr lang="es-ES" sz="2000" kern="100">
                        <a:latin typeface="Calibri"/>
                        <a:ea typeface="Calibri"/>
                        <a:cs typeface="Times New Roman"/>
                      </a:endParaRPr>
                    </a:p>
                    <a:p>
                      <a:pPr>
                        <a:lnSpc>
                          <a:spcPct val="107000"/>
                        </a:lnSpc>
                        <a:spcAft>
                          <a:spcPts val="0"/>
                        </a:spcAft>
                      </a:pPr>
                      <a:r>
                        <a:rPr lang="es-ES" sz="1600" kern="100">
                          <a:latin typeface="Aptos"/>
                          <a:ea typeface="Calibri"/>
                          <a:cs typeface="Arial"/>
                        </a:rPr>
                        <a:t>500000 €.</a:t>
                      </a:r>
                      <a:endParaRPr lang="es-ES" sz="2000" kern="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just">
                        <a:lnSpc>
                          <a:spcPct val="107000"/>
                        </a:lnSpc>
                        <a:spcAft>
                          <a:spcPts val="0"/>
                        </a:spcAft>
                      </a:pPr>
                      <a:r>
                        <a:rPr lang="es-ES" sz="1600" kern="100" dirty="0">
                          <a:latin typeface="Aptos"/>
                          <a:ea typeface="Calibri"/>
                          <a:cs typeface="Arial"/>
                        </a:rPr>
                        <a:t>Se dispone de un plan o estrategia que lleva a cabo protocolos de detección temprana de la vulnerabilidad/exclusión social.</a:t>
                      </a:r>
                      <a:endParaRPr lang="es-ES" sz="2000" kern="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10"/>
                  </a:ext>
                </a:extLst>
              </a:tr>
            </a:tbl>
          </a:graphicData>
        </a:graphic>
      </p:graphicFrame>
      <p:pic>
        <p:nvPicPr>
          <p:cNvPr id="5124" name="Imagen 535960696" descr="Objetivo de Desarrollo Sostenible 1 - Wikipedia, la enciclopedia libre"/>
          <p:cNvPicPr>
            <a:picLocks noChangeAspect="1" noChangeArrowheads="1"/>
          </p:cNvPicPr>
          <p:nvPr/>
        </p:nvPicPr>
        <p:blipFill>
          <a:blip r:embed="rId4" cstate="print"/>
          <a:srcRect/>
          <a:stretch>
            <a:fillRect/>
          </a:stretch>
        </p:blipFill>
        <p:spPr bwMode="auto">
          <a:xfrm>
            <a:off x="3773430" y="6151612"/>
            <a:ext cx="834066" cy="834066"/>
          </a:xfrm>
          <a:prstGeom prst="rect">
            <a:avLst/>
          </a:prstGeom>
          <a:noFill/>
        </p:spPr>
      </p:pic>
      <p:pic>
        <p:nvPicPr>
          <p:cNvPr id="5123" name="Imagen 1" descr="Objetivo de Desarrollo Sostenible 10 - Wikipedia, la enciclopedia libre"/>
          <p:cNvPicPr>
            <a:picLocks noChangeAspect="1" noChangeArrowheads="1"/>
          </p:cNvPicPr>
          <p:nvPr/>
        </p:nvPicPr>
        <p:blipFill>
          <a:blip r:embed="rId5" cstate="print"/>
          <a:srcRect/>
          <a:stretch>
            <a:fillRect/>
          </a:stretch>
        </p:blipFill>
        <p:spPr bwMode="auto">
          <a:xfrm>
            <a:off x="9725780" y="6145744"/>
            <a:ext cx="834066" cy="83406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A0B4"/>
        </a:solidFill>
        <a:effectLst/>
      </p:bgPr>
    </p:bg>
    <p:spTree>
      <p:nvGrpSpPr>
        <p:cNvPr id="1" name=""/>
        <p:cNvGrpSpPr/>
        <p:nvPr/>
      </p:nvGrpSpPr>
      <p:grpSpPr>
        <a:xfrm>
          <a:off x="0" y="0"/>
          <a:ext cx="0" cy="0"/>
          <a:chOff x="0" y="0"/>
          <a:chExt cx="0" cy="0"/>
        </a:xfrm>
      </p:grpSpPr>
      <p:grpSp>
        <p:nvGrpSpPr>
          <p:cNvPr id="2" name="Group 2"/>
          <p:cNvGrpSpPr/>
          <p:nvPr/>
        </p:nvGrpSpPr>
        <p:grpSpPr>
          <a:xfrm>
            <a:off x="188797" y="181200"/>
            <a:ext cx="17910406" cy="9924601"/>
            <a:chOff x="0" y="0"/>
            <a:chExt cx="6435532" cy="3566088"/>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30" name="TextBox 30"/>
          <p:cNvSpPr txBox="1"/>
          <p:nvPr/>
        </p:nvSpPr>
        <p:spPr>
          <a:xfrm>
            <a:off x="1142944" y="1285848"/>
            <a:ext cx="16230600" cy="961802"/>
          </a:xfrm>
          <a:prstGeom prst="rect">
            <a:avLst/>
          </a:prstGeom>
        </p:spPr>
        <p:txBody>
          <a:bodyPr lIns="0" tIns="0" rIns="0" bIns="0" rtlCol="0" anchor="t">
            <a:spAutoFit/>
          </a:bodyPr>
          <a:lstStyle/>
          <a:p>
            <a:pPr marL="0" lvl="0" indent="0" algn="ctr">
              <a:lnSpc>
                <a:spcPts val="7520"/>
              </a:lnSpc>
              <a:spcBef>
                <a:spcPct val="0"/>
              </a:spcBef>
            </a:pPr>
            <a:r>
              <a:rPr lang="en-US" sz="6000" u="none" strike="noStrike" dirty="0">
                <a:solidFill>
                  <a:srgbClr val="032859"/>
                </a:solidFill>
                <a:latin typeface="League Spartan"/>
                <a:ea typeface="League Spartan"/>
                <a:cs typeface="League Spartan"/>
                <a:sym typeface="League Spartan"/>
              </a:rPr>
              <a:t>FASE 1-A</a:t>
            </a:r>
          </a:p>
        </p:txBody>
      </p:sp>
      <p:sp>
        <p:nvSpPr>
          <p:cNvPr id="31" name="Freeform 31"/>
          <p:cNvSpPr/>
          <p:nvPr/>
        </p:nvSpPr>
        <p:spPr>
          <a:xfrm flipH="1">
            <a:off x="15436788" y="8770156"/>
            <a:ext cx="2662414" cy="1335645"/>
          </a:xfrm>
          <a:custGeom>
            <a:avLst/>
            <a:gdLst/>
            <a:ahLst/>
            <a:cxnLst/>
            <a:rect l="l" t="t" r="r" b="b"/>
            <a:pathLst>
              <a:path w="2662414" h="1335645">
                <a:moveTo>
                  <a:pt x="2662415" y="0"/>
                </a:moveTo>
                <a:lnTo>
                  <a:pt x="0" y="0"/>
                </a:lnTo>
                <a:lnTo>
                  <a:pt x="0" y="1335644"/>
                </a:lnTo>
                <a:lnTo>
                  <a:pt x="2662415" y="1335644"/>
                </a:lnTo>
                <a:lnTo>
                  <a:pt x="2662415" y="0"/>
                </a:lnTo>
                <a:close/>
              </a:path>
            </a:pathLst>
          </a:custGeom>
          <a:blipFill>
            <a:blip r:embed="rId2" cstate="print">
              <a:extLst>
                <a:ext uri="{96DAC541-7B7A-43D3-8B79-37D633B846F1}">
                  <asvg:svgBlip xmlns:asvg="http://schemas.microsoft.com/office/drawing/2016/SVG/main" r:embed="rId3"/>
                </a:ext>
              </a:extLst>
            </a:blip>
            <a:stretch>
              <a:fillRect/>
            </a:stretch>
          </a:blipFill>
        </p:spPr>
        <p:txBody>
          <a:bodyPr/>
          <a:lstStyle/>
          <a:p>
            <a:endParaRPr lang="es-ES"/>
          </a:p>
        </p:txBody>
      </p:sp>
      <p:pic>
        <p:nvPicPr>
          <p:cNvPr id="34" name="33 Imagen" descr="Perspectiva 1.jpg"/>
          <p:cNvPicPr>
            <a:picLocks noChangeAspect="1"/>
          </p:cNvPicPr>
          <p:nvPr/>
        </p:nvPicPr>
        <p:blipFill>
          <a:blip r:embed="rId4" cstate="print"/>
          <a:stretch>
            <a:fillRect/>
          </a:stretch>
        </p:blipFill>
        <p:spPr>
          <a:xfrm>
            <a:off x="357126" y="2643170"/>
            <a:ext cx="12524146" cy="7138763"/>
          </a:xfrm>
          <a:prstGeom prst="rect">
            <a:avLst/>
          </a:prstGeom>
        </p:spPr>
      </p:pic>
      <p:sp>
        <p:nvSpPr>
          <p:cNvPr id="36" name="TextBox 7"/>
          <p:cNvSpPr txBox="1"/>
          <p:nvPr/>
        </p:nvSpPr>
        <p:spPr>
          <a:xfrm>
            <a:off x="13001653" y="4781042"/>
            <a:ext cx="4071965" cy="1615827"/>
          </a:xfrm>
          <a:prstGeom prst="rect">
            <a:avLst/>
          </a:prstGeom>
        </p:spPr>
        <p:txBody>
          <a:bodyPr wrap="square" lIns="0" tIns="0" rIns="0" bIns="0" rtlCol="0" anchor="t">
            <a:spAutoFit/>
          </a:bodyPr>
          <a:lstStyle/>
          <a:p>
            <a:pPr algn="just">
              <a:lnSpc>
                <a:spcPts val="2147"/>
              </a:lnSpc>
            </a:pPr>
            <a:r>
              <a:rPr lang="en-US" sz="1900" dirty="0" err="1">
                <a:solidFill>
                  <a:srgbClr val="032859"/>
                </a:solidFill>
                <a:latin typeface="Open Sans 2"/>
                <a:ea typeface="Open Sans 2"/>
                <a:cs typeface="Open Sans 2"/>
                <a:sym typeface="Open Sans 2"/>
              </a:rPr>
              <a:t>Dentro</a:t>
            </a:r>
            <a:r>
              <a:rPr lang="en-US" sz="1900" dirty="0">
                <a:solidFill>
                  <a:srgbClr val="032859"/>
                </a:solidFill>
                <a:latin typeface="Open Sans 2"/>
                <a:ea typeface="Open Sans 2"/>
                <a:cs typeface="Open Sans 2"/>
                <a:sym typeface="Open Sans 2"/>
              </a:rPr>
              <a:t> del </a:t>
            </a:r>
            <a:r>
              <a:rPr lang="en-US" sz="1900" dirty="0" err="1">
                <a:solidFill>
                  <a:srgbClr val="032859"/>
                </a:solidFill>
                <a:latin typeface="Open Sans 2"/>
                <a:ea typeface="Open Sans 2"/>
                <a:cs typeface="Open Sans 2"/>
                <a:sym typeface="Open Sans 2"/>
              </a:rPr>
              <a:t>Complejo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Sociosanitario</a:t>
            </a:r>
            <a:r>
              <a:rPr lang="en-US" sz="1900" dirty="0">
                <a:solidFill>
                  <a:srgbClr val="032859"/>
                </a:solidFill>
                <a:latin typeface="Open Sans 2"/>
                <a:ea typeface="Open Sans 2"/>
                <a:cs typeface="Open Sans 2"/>
                <a:sym typeface="Open Sans 2"/>
              </a:rPr>
              <a:t> se </a:t>
            </a:r>
            <a:r>
              <a:rPr lang="en-US" sz="1900" dirty="0" err="1">
                <a:solidFill>
                  <a:srgbClr val="032859"/>
                </a:solidFill>
                <a:latin typeface="Open Sans 2"/>
                <a:ea typeface="Open Sans 2"/>
                <a:cs typeface="Open Sans 2"/>
                <a:sym typeface="Open Sans 2"/>
              </a:rPr>
              <a:t>construirán</a:t>
            </a:r>
            <a:r>
              <a:rPr lang="en-US" sz="1900" dirty="0">
                <a:solidFill>
                  <a:srgbClr val="032859"/>
                </a:solidFill>
                <a:latin typeface="Open Sans 2"/>
                <a:ea typeface="Open Sans 2"/>
                <a:cs typeface="Open Sans 2"/>
                <a:sym typeface="Open Sans 2"/>
              </a:rPr>
              <a:t> los 11 </a:t>
            </a:r>
            <a:r>
              <a:rPr lang="en-US" sz="1900" dirty="0" err="1">
                <a:solidFill>
                  <a:srgbClr val="032859"/>
                </a:solidFill>
                <a:latin typeface="Open Sans 2"/>
                <a:ea typeface="Open Sans 2"/>
                <a:cs typeface="Open Sans 2"/>
                <a:sym typeface="Open Sans 2"/>
              </a:rPr>
              <a:t>primeros</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alojamientos</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que</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podrán</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funcionar</a:t>
            </a:r>
            <a:r>
              <a:rPr lang="en-US" sz="1900" dirty="0">
                <a:solidFill>
                  <a:srgbClr val="032859"/>
                </a:solidFill>
                <a:latin typeface="Open Sans 2"/>
                <a:ea typeface="Open Sans 2"/>
                <a:cs typeface="Open Sans 2"/>
                <a:sym typeface="Open Sans 2"/>
              </a:rPr>
              <a:t> de </a:t>
            </a:r>
            <a:r>
              <a:rPr lang="en-US" sz="1900" dirty="0" err="1">
                <a:solidFill>
                  <a:srgbClr val="032859"/>
                </a:solidFill>
                <a:latin typeface="Open Sans 2"/>
                <a:ea typeface="Open Sans 2"/>
                <a:cs typeface="Open Sans 2"/>
                <a:sym typeface="Open Sans 2"/>
              </a:rPr>
              <a:t>manera</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independiente</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como</a:t>
            </a:r>
            <a:r>
              <a:rPr lang="en-US" sz="1900" dirty="0">
                <a:solidFill>
                  <a:srgbClr val="032859"/>
                </a:solidFill>
                <a:latin typeface="Open Sans 2"/>
                <a:ea typeface="Open Sans 2"/>
                <a:cs typeface="Open Sans 2"/>
                <a:sym typeface="Open Sans 2"/>
              </a:rPr>
              <a:t> un primer </a:t>
            </a:r>
            <a:r>
              <a:rPr lang="en-US" sz="1900" dirty="0" err="1">
                <a:solidFill>
                  <a:srgbClr val="032859"/>
                </a:solidFill>
                <a:latin typeface="Open Sans 2"/>
                <a:ea typeface="Open Sans 2"/>
                <a:cs typeface="Open Sans 2"/>
                <a:sym typeface="Open Sans 2"/>
              </a:rPr>
              <a:t>paso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para</a:t>
            </a:r>
            <a:r>
              <a:rPr lang="en-US" sz="1900" dirty="0">
                <a:solidFill>
                  <a:srgbClr val="032859"/>
                </a:solidFill>
                <a:latin typeface="Open Sans 2"/>
                <a:ea typeface="Open Sans 2"/>
                <a:cs typeface="Open Sans 2"/>
                <a:sym typeface="Open Sans 2"/>
              </a:rPr>
              <a:t> el </a:t>
            </a:r>
            <a:r>
              <a:rPr lang="en-US" sz="1900" dirty="0" err="1">
                <a:solidFill>
                  <a:srgbClr val="032859"/>
                </a:solidFill>
                <a:latin typeface="Open Sans 2"/>
                <a:ea typeface="Open Sans 2"/>
                <a:cs typeface="Open Sans 2"/>
                <a:sym typeface="Open Sans 2"/>
              </a:rPr>
              <a:t>resto</a:t>
            </a:r>
            <a:r>
              <a:rPr lang="en-US" sz="1900" dirty="0">
                <a:solidFill>
                  <a:srgbClr val="032859"/>
                </a:solidFill>
                <a:latin typeface="Open Sans 2"/>
                <a:ea typeface="Open Sans 2"/>
                <a:cs typeface="Open Sans 2"/>
                <a:sym typeface="Open Sans 2"/>
              </a:rPr>
              <a:t> del </a:t>
            </a:r>
            <a:r>
              <a:rPr lang="en-US" sz="1900" dirty="0" err="1">
                <a:solidFill>
                  <a:srgbClr val="032859"/>
                </a:solidFill>
                <a:latin typeface="Open Sans 2"/>
                <a:ea typeface="Open Sans 2"/>
                <a:cs typeface="Open Sans 2"/>
                <a:sym typeface="Open Sans 2"/>
              </a:rPr>
              <a:t>conjunto</a:t>
            </a:r>
            <a:r>
              <a:rPr lang="en-US" sz="1900" dirty="0">
                <a:solidFill>
                  <a:srgbClr val="032859"/>
                </a:solidFill>
                <a:latin typeface="Open Sans 2"/>
                <a:ea typeface="Open Sans 2"/>
                <a:cs typeface="Open Sans 2"/>
                <a:sym typeface="Open Sans 2"/>
              </a:rPr>
              <a:t>.</a:t>
            </a:r>
          </a:p>
        </p:txBody>
      </p:sp>
      <p:sp>
        <p:nvSpPr>
          <p:cNvPr id="38" name="TextBox 9"/>
          <p:cNvSpPr txBox="1"/>
          <p:nvPr/>
        </p:nvSpPr>
        <p:spPr>
          <a:xfrm>
            <a:off x="13073090" y="3143236"/>
            <a:ext cx="5820689" cy="1308050"/>
          </a:xfrm>
          <a:prstGeom prst="rect">
            <a:avLst/>
          </a:prstGeom>
        </p:spPr>
        <p:txBody>
          <a:bodyPr wrap="square" lIns="0" tIns="0" rIns="0" bIns="0" rtlCol="0" anchor="t">
            <a:spAutoFit/>
          </a:bodyPr>
          <a:lstStyle/>
          <a:p>
            <a:pPr marL="0" lvl="0" indent="0" algn="just">
              <a:lnSpc>
                <a:spcPts val="3390"/>
              </a:lnSpc>
              <a:spcBef>
                <a:spcPct val="0"/>
              </a:spcBef>
            </a:pPr>
            <a:r>
              <a:rPr lang="en-US" sz="3000" b="1" dirty="0">
                <a:solidFill>
                  <a:srgbClr val="032859"/>
                </a:solidFill>
                <a:latin typeface="Garet Bold"/>
                <a:ea typeface="Garet Bold"/>
                <a:cs typeface="Garet Bold"/>
                <a:sym typeface="Garet Bold"/>
              </a:rPr>
              <a:t>PROYECTO BÁSICO </a:t>
            </a:r>
          </a:p>
          <a:p>
            <a:pPr marL="0" lvl="0" indent="0" algn="just">
              <a:lnSpc>
                <a:spcPts val="3390"/>
              </a:lnSpc>
              <a:spcBef>
                <a:spcPct val="0"/>
              </a:spcBef>
            </a:pPr>
            <a:r>
              <a:rPr lang="en-US" sz="3000" b="1" dirty="0">
                <a:solidFill>
                  <a:srgbClr val="032859"/>
                </a:solidFill>
                <a:latin typeface="Garet Bold"/>
                <a:ea typeface="Garet Bold"/>
                <a:cs typeface="Garet Bold"/>
                <a:sym typeface="Garet Bold"/>
              </a:rPr>
              <a:t>DE LOS 11 PRIMEROS</a:t>
            </a:r>
          </a:p>
          <a:p>
            <a:pPr marL="0" lvl="0" indent="0" algn="just">
              <a:lnSpc>
                <a:spcPts val="3390"/>
              </a:lnSpc>
              <a:spcBef>
                <a:spcPct val="0"/>
              </a:spcBef>
            </a:pPr>
            <a:r>
              <a:rPr lang="en-US" sz="3000" b="1" dirty="0">
                <a:solidFill>
                  <a:srgbClr val="032859"/>
                </a:solidFill>
                <a:latin typeface="Garet Bold"/>
                <a:ea typeface="Garet Bold"/>
                <a:cs typeface="Garet Bold"/>
                <a:sym typeface="Garet Bold"/>
              </a:rPr>
              <a:t>ALOJAMIENTOS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797" y="181200"/>
            <a:ext cx="17910406" cy="9924601"/>
            <a:chOff x="0" y="0"/>
            <a:chExt cx="6435532" cy="3566088"/>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30" name="TextBox 30"/>
          <p:cNvSpPr txBox="1"/>
          <p:nvPr/>
        </p:nvSpPr>
        <p:spPr>
          <a:xfrm>
            <a:off x="4357654" y="857220"/>
            <a:ext cx="16230600" cy="961802"/>
          </a:xfrm>
          <a:prstGeom prst="rect">
            <a:avLst/>
          </a:prstGeom>
        </p:spPr>
        <p:txBody>
          <a:bodyPr lIns="0" tIns="0" rIns="0" bIns="0" rtlCol="0" anchor="t">
            <a:spAutoFit/>
          </a:bodyPr>
          <a:lstStyle/>
          <a:p>
            <a:pPr marL="0" lvl="0" indent="0" algn="ctr">
              <a:lnSpc>
                <a:spcPts val="7520"/>
              </a:lnSpc>
              <a:spcBef>
                <a:spcPct val="0"/>
              </a:spcBef>
            </a:pPr>
            <a:r>
              <a:rPr lang="en-US" sz="6000" u="none" strike="noStrike" dirty="0">
                <a:solidFill>
                  <a:srgbClr val="032859"/>
                </a:solidFill>
                <a:latin typeface="League Spartan"/>
                <a:ea typeface="League Spartan"/>
                <a:cs typeface="League Spartan"/>
                <a:sym typeface="League Spartan"/>
              </a:rPr>
              <a:t>FASE 1-A</a:t>
            </a:r>
          </a:p>
        </p:txBody>
      </p:sp>
      <p:sp>
        <p:nvSpPr>
          <p:cNvPr id="31" name="Freeform 31"/>
          <p:cNvSpPr/>
          <p:nvPr/>
        </p:nvSpPr>
        <p:spPr>
          <a:xfrm flipH="1">
            <a:off x="15436788" y="8770156"/>
            <a:ext cx="2662414" cy="1335645"/>
          </a:xfrm>
          <a:custGeom>
            <a:avLst/>
            <a:gdLst/>
            <a:ahLst/>
            <a:cxnLst/>
            <a:rect l="l" t="t" r="r" b="b"/>
            <a:pathLst>
              <a:path w="2662414" h="1335645">
                <a:moveTo>
                  <a:pt x="2662415" y="0"/>
                </a:moveTo>
                <a:lnTo>
                  <a:pt x="0" y="0"/>
                </a:lnTo>
                <a:lnTo>
                  <a:pt x="0" y="1335644"/>
                </a:lnTo>
                <a:lnTo>
                  <a:pt x="2662415" y="1335644"/>
                </a:lnTo>
                <a:lnTo>
                  <a:pt x="2662415" y="0"/>
                </a:lnTo>
                <a:close/>
              </a:path>
            </a:pathLst>
          </a:custGeom>
          <a:blipFill>
            <a:blip r:embed="rId2" cstate="print">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6" name="TextBox 7"/>
          <p:cNvSpPr txBox="1"/>
          <p:nvPr/>
        </p:nvSpPr>
        <p:spPr>
          <a:xfrm>
            <a:off x="13144528" y="1928790"/>
            <a:ext cx="4071965" cy="1616212"/>
          </a:xfrm>
          <a:prstGeom prst="rect">
            <a:avLst/>
          </a:prstGeom>
        </p:spPr>
        <p:txBody>
          <a:bodyPr wrap="square" lIns="0" tIns="0" rIns="0" bIns="0" rtlCol="0" anchor="t">
            <a:spAutoFit/>
          </a:bodyPr>
          <a:lstStyle/>
          <a:p>
            <a:pPr algn="just">
              <a:lnSpc>
                <a:spcPts val="2147"/>
              </a:lnSpc>
            </a:pPr>
            <a:r>
              <a:rPr lang="es-ES_tradnl" sz="2000" dirty="0"/>
              <a:t>La tipología es apartamento con zona de día (salón comedor-cocina) y zona de noche (dormitorio en suite con baño) además de un porche delantero y terraza trasera abiertos a las zonas comunes.</a:t>
            </a:r>
            <a:endParaRPr lang="en-US" sz="1900" dirty="0">
              <a:solidFill>
                <a:srgbClr val="032859"/>
              </a:solidFill>
              <a:latin typeface="Open Sans 2"/>
              <a:ea typeface="Open Sans 2"/>
              <a:cs typeface="Open Sans 2"/>
              <a:sym typeface="Open Sans 2"/>
            </a:endParaRPr>
          </a:p>
        </p:txBody>
      </p:sp>
      <p:sp>
        <p:nvSpPr>
          <p:cNvPr id="38" name="TextBox 9"/>
          <p:cNvSpPr txBox="1"/>
          <p:nvPr/>
        </p:nvSpPr>
        <p:spPr>
          <a:xfrm>
            <a:off x="7929554" y="2071666"/>
            <a:ext cx="5820689" cy="1308050"/>
          </a:xfrm>
          <a:prstGeom prst="rect">
            <a:avLst/>
          </a:prstGeom>
        </p:spPr>
        <p:txBody>
          <a:bodyPr wrap="square" lIns="0" tIns="0" rIns="0" bIns="0" rtlCol="0" anchor="t">
            <a:spAutoFit/>
          </a:bodyPr>
          <a:lstStyle/>
          <a:p>
            <a:pPr marL="0" lvl="0" indent="0" algn="just">
              <a:lnSpc>
                <a:spcPts val="3390"/>
              </a:lnSpc>
              <a:spcBef>
                <a:spcPct val="0"/>
              </a:spcBef>
            </a:pPr>
            <a:r>
              <a:rPr lang="en-US" sz="3000" b="1" dirty="0">
                <a:solidFill>
                  <a:srgbClr val="032859"/>
                </a:solidFill>
                <a:latin typeface="Garet Bold"/>
                <a:ea typeface="Garet Bold"/>
                <a:cs typeface="Garet Bold"/>
                <a:sym typeface="Garet Bold"/>
              </a:rPr>
              <a:t>PROYECTO BÁSICO </a:t>
            </a:r>
          </a:p>
          <a:p>
            <a:pPr marL="0" lvl="0" indent="0" algn="just">
              <a:lnSpc>
                <a:spcPts val="3390"/>
              </a:lnSpc>
              <a:spcBef>
                <a:spcPct val="0"/>
              </a:spcBef>
            </a:pPr>
            <a:r>
              <a:rPr lang="en-US" sz="3000" b="1" dirty="0">
                <a:solidFill>
                  <a:srgbClr val="032859"/>
                </a:solidFill>
                <a:latin typeface="Garet Bold"/>
                <a:ea typeface="Garet Bold"/>
                <a:cs typeface="Garet Bold"/>
                <a:sym typeface="Garet Bold"/>
              </a:rPr>
              <a:t>DE LOS 11 PRIMEROS</a:t>
            </a:r>
          </a:p>
          <a:p>
            <a:pPr marL="0" lvl="0" indent="0" algn="just">
              <a:lnSpc>
                <a:spcPts val="3390"/>
              </a:lnSpc>
              <a:spcBef>
                <a:spcPct val="0"/>
              </a:spcBef>
            </a:pPr>
            <a:r>
              <a:rPr lang="en-US" sz="3000" b="1" dirty="0">
                <a:solidFill>
                  <a:srgbClr val="032859"/>
                </a:solidFill>
                <a:latin typeface="Garet Bold"/>
                <a:ea typeface="Garet Bold"/>
                <a:cs typeface="Garet Bold"/>
                <a:sym typeface="Garet Bold"/>
              </a:rPr>
              <a:t>ALOJAMIENTOS </a:t>
            </a:r>
          </a:p>
        </p:txBody>
      </p:sp>
      <p:pic>
        <p:nvPicPr>
          <p:cNvPr id="11" name="10 Imagen" descr="P01_page-0001 (1).jpg"/>
          <p:cNvPicPr>
            <a:picLocks noChangeAspect="1"/>
          </p:cNvPicPr>
          <p:nvPr/>
        </p:nvPicPr>
        <p:blipFill>
          <a:blip r:embed="rId4"/>
          <a:stretch>
            <a:fillRect/>
          </a:stretch>
        </p:blipFill>
        <p:spPr>
          <a:xfrm>
            <a:off x="714316" y="285716"/>
            <a:ext cx="6950394" cy="9692812"/>
          </a:xfrm>
          <a:prstGeom prst="rect">
            <a:avLst/>
          </a:prstGeom>
        </p:spPr>
      </p:pic>
      <p:pic>
        <p:nvPicPr>
          <p:cNvPr id="13" name="12 Imagen" descr="INTERIOR 2.jpg"/>
          <p:cNvPicPr>
            <a:picLocks noChangeAspect="1"/>
          </p:cNvPicPr>
          <p:nvPr/>
        </p:nvPicPr>
        <p:blipFill>
          <a:blip r:embed="rId5" cstate="print"/>
          <a:stretch>
            <a:fillRect/>
          </a:stretch>
        </p:blipFill>
        <p:spPr>
          <a:xfrm>
            <a:off x="8286744" y="3643302"/>
            <a:ext cx="7873946" cy="49291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A0B4"/>
        </a:solidFill>
        <a:effectLst/>
      </p:bgPr>
    </p:bg>
    <p:spTree>
      <p:nvGrpSpPr>
        <p:cNvPr id="1" name=""/>
        <p:cNvGrpSpPr/>
        <p:nvPr/>
      </p:nvGrpSpPr>
      <p:grpSpPr>
        <a:xfrm>
          <a:off x="0" y="0"/>
          <a:ext cx="0" cy="0"/>
          <a:chOff x="0" y="0"/>
          <a:chExt cx="0" cy="0"/>
        </a:xfrm>
      </p:grpSpPr>
      <p:grpSp>
        <p:nvGrpSpPr>
          <p:cNvPr id="2" name="Group 2"/>
          <p:cNvGrpSpPr/>
          <p:nvPr/>
        </p:nvGrpSpPr>
        <p:grpSpPr>
          <a:xfrm>
            <a:off x="188797" y="181200"/>
            <a:ext cx="17910406" cy="9924601"/>
            <a:chOff x="0" y="0"/>
            <a:chExt cx="6435532" cy="3566088"/>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6" name="TextBox 6"/>
          <p:cNvSpPr txBox="1"/>
          <p:nvPr/>
        </p:nvSpPr>
        <p:spPr>
          <a:xfrm>
            <a:off x="928630" y="1071534"/>
            <a:ext cx="8855550" cy="961802"/>
          </a:xfrm>
          <a:prstGeom prst="rect">
            <a:avLst/>
          </a:prstGeom>
        </p:spPr>
        <p:txBody>
          <a:bodyPr lIns="0" tIns="0" rIns="0" bIns="0" rtlCol="0" anchor="t">
            <a:spAutoFit/>
          </a:bodyPr>
          <a:lstStyle/>
          <a:p>
            <a:pPr marL="0" lvl="0" indent="0" algn="l">
              <a:lnSpc>
                <a:spcPts val="7520"/>
              </a:lnSpc>
              <a:spcBef>
                <a:spcPct val="0"/>
              </a:spcBef>
            </a:pPr>
            <a:r>
              <a:rPr lang="en-US" sz="6000" dirty="0">
                <a:solidFill>
                  <a:srgbClr val="032859"/>
                </a:solidFill>
                <a:latin typeface="League Spartan"/>
                <a:ea typeface="League Spartan"/>
                <a:cs typeface="League Spartan"/>
                <a:sym typeface="League Spartan"/>
              </a:rPr>
              <a:t>OBJETIVO FINAL</a:t>
            </a:r>
          </a:p>
        </p:txBody>
      </p:sp>
      <p:sp>
        <p:nvSpPr>
          <p:cNvPr id="7" name="TextBox 7"/>
          <p:cNvSpPr txBox="1"/>
          <p:nvPr/>
        </p:nvSpPr>
        <p:spPr>
          <a:xfrm>
            <a:off x="8929686" y="1357286"/>
            <a:ext cx="7929618" cy="538609"/>
          </a:xfrm>
          <a:prstGeom prst="rect">
            <a:avLst/>
          </a:prstGeom>
        </p:spPr>
        <p:txBody>
          <a:bodyPr wrap="square" lIns="0" tIns="0" rIns="0" bIns="0" rtlCol="0" anchor="t">
            <a:spAutoFit/>
          </a:bodyPr>
          <a:lstStyle/>
          <a:p>
            <a:pPr algn="l">
              <a:lnSpc>
                <a:spcPts val="2147"/>
              </a:lnSpc>
            </a:pPr>
            <a:r>
              <a:rPr lang="en-US" sz="1900" dirty="0">
                <a:solidFill>
                  <a:srgbClr val="032859"/>
                </a:solidFill>
                <a:latin typeface="Open Sans 2"/>
                <a:ea typeface="Open Sans 2"/>
                <a:cs typeface="Open Sans 2"/>
                <a:sym typeface="Open Sans 2"/>
              </a:rPr>
              <a:t>El </a:t>
            </a:r>
            <a:r>
              <a:rPr lang="en-US" sz="1900" dirty="0" err="1">
                <a:solidFill>
                  <a:srgbClr val="032859"/>
                </a:solidFill>
                <a:latin typeface="Open Sans 2"/>
                <a:ea typeface="Open Sans 2"/>
                <a:cs typeface="Open Sans 2"/>
                <a:sym typeface="Open Sans 2"/>
              </a:rPr>
              <a:t>objetivo</a:t>
            </a:r>
            <a:r>
              <a:rPr lang="en-US" sz="1900" dirty="0">
                <a:solidFill>
                  <a:srgbClr val="032859"/>
                </a:solidFill>
                <a:latin typeface="Open Sans 2"/>
                <a:ea typeface="Open Sans 2"/>
                <a:cs typeface="Open Sans 2"/>
                <a:sym typeface="Open Sans 2"/>
              </a:rPr>
              <a:t> final </a:t>
            </a:r>
            <a:r>
              <a:rPr lang="en-US" sz="1900" dirty="0" err="1">
                <a:solidFill>
                  <a:srgbClr val="032859"/>
                </a:solidFill>
                <a:latin typeface="Open Sans 2"/>
                <a:ea typeface="Open Sans 2"/>
                <a:cs typeface="Open Sans 2"/>
                <a:sym typeface="Open Sans 2"/>
              </a:rPr>
              <a:t>será</a:t>
            </a:r>
            <a:r>
              <a:rPr lang="en-US" sz="1900" dirty="0">
                <a:solidFill>
                  <a:srgbClr val="032859"/>
                </a:solidFill>
                <a:latin typeface="Open Sans 2"/>
                <a:ea typeface="Open Sans 2"/>
                <a:cs typeface="Open Sans 2"/>
                <a:sym typeface="Open Sans 2"/>
              </a:rPr>
              <a:t> la </a:t>
            </a:r>
            <a:r>
              <a:rPr lang="en-US" sz="1900" dirty="0" err="1">
                <a:solidFill>
                  <a:srgbClr val="032859"/>
                </a:solidFill>
                <a:latin typeface="Open Sans 2"/>
                <a:ea typeface="Open Sans 2"/>
                <a:cs typeface="Open Sans 2"/>
                <a:sym typeface="Open Sans 2"/>
              </a:rPr>
              <a:t>construcción</a:t>
            </a:r>
            <a:r>
              <a:rPr lang="en-US" sz="1900" dirty="0">
                <a:solidFill>
                  <a:srgbClr val="032859"/>
                </a:solidFill>
                <a:latin typeface="Open Sans 2"/>
                <a:ea typeface="Open Sans 2"/>
                <a:cs typeface="Open Sans 2"/>
                <a:sym typeface="Open Sans 2"/>
              </a:rPr>
              <a:t> del </a:t>
            </a:r>
            <a:r>
              <a:rPr lang="en-US" sz="1900" dirty="0" err="1">
                <a:solidFill>
                  <a:srgbClr val="032859"/>
                </a:solidFill>
                <a:latin typeface="Open Sans 2"/>
                <a:ea typeface="Open Sans 2"/>
                <a:cs typeface="Open Sans 2"/>
                <a:sym typeface="Open Sans 2"/>
              </a:rPr>
              <a:t>Complejo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completo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para</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dar</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respuesta</a:t>
            </a:r>
            <a:r>
              <a:rPr lang="en-US" sz="1900" dirty="0">
                <a:solidFill>
                  <a:srgbClr val="032859"/>
                </a:solidFill>
                <a:latin typeface="Open Sans 2"/>
                <a:ea typeface="Open Sans 2"/>
                <a:cs typeface="Open Sans 2"/>
                <a:sym typeface="Open Sans 2"/>
              </a:rPr>
              <a:t> al </a:t>
            </a:r>
            <a:r>
              <a:rPr lang="en-US" sz="1900" dirty="0" err="1">
                <a:solidFill>
                  <a:srgbClr val="032859"/>
                </a:solidFill>
                <a:latin typeface="Open Sans 2"/>
                <a:ea typeface="Open Sans 2"/>
                <a:cs typeface="Open Sans 2"/>
                <a:sym typeface="Open Sans 2"/>
              </a:rPr>
              <a:t>envejecimiento</a:t>
            </a:r>
            <a:r>
              <a:rPr lang="en-US" sz="1900" dirty="0">
                <a:solidFill>
                  <a:srgbClr val="032859"/>
                </a:solidFill>
                <a:latin typeface="Open Sans 2"/>
                <a:ea typeface="Open Sans 2"/>
                <a:cs typeface="Open Sans 2"/>
                <a:sym typeface="Open Sans 2"/>
              </a:rPr>
              <a:t> de la </a:t>
            </a:r>
            <a:r>
              <a:rPr lang="en-US" sz="1900" dirty="0" err="1">
                <a:solidFill>
                  <a:srgbClr val="032859"/>
                </a:solidFill>
                <a:latin typeface="Open Sans 2"/>
                <a:ea typeface="Open Sans 2"/>
                <a:cs typeface="Open Sans 2"/>
                <a:sym typeface="Open Sans 2"/>
              </a:rPr>
              <a:t>población</a:t>
            </a:r>
            <a:r>
              <a:rPr lang="en-US" sz="1900" dirty="0">
                <a:solidFill>
                  <a:srgbClr val="032859"/>
                </a:solidFill>
                <a:latin typeface="Open Sans 2"/>
                <a:ea typeface="Open Sans 2"/>
                <a:cs typeface="Open Sans 2"/>
                <a:sym typeface="Open Sans 2"/>
              </a:rPr>
              <a:t> de la </a:t>
            </a:r>
            <a:r>
              <a:rPr lang="en-US" sz="1900" dirty="0" err="1">
                <a:solidFill>
                  <a:srgbClr val="032859"/>
                </a:solidFill>
                <a:latin typeface="Open Sans 2"/>
                <a:ea typeface="Open Sans 2"/>
                <a:cs typeface="Open Sans 2"/>
                <a:sym typeface="Open Sans 2"/>
              </a:rPr>
              <a:t>Alpujarra</a:t>
            </a:r>
            <a:r>
              <a:rPr lang="en-US" sz="1900" dirty="0">
                <a:solidFill>
                  <a:srgbClr val="032859"/>
                </a:solidFill>
                <a:latin typeface="Open Sans 2"/>
                <a:ea typeface="Open Sans 2"/>
                <a:cs typeface="Open Sans 2"/>
                <a:sym typeface="Open Sans 2"/>
              </a:rPr>
              <a:t>.</a:t>
            </a:r>
          </a:p>
        </p:txBody>
      </p:sp>
      <p:sp>
        <p:nvSpPr>
          <p:cNvPr id="9" name="TextBox 9"/>
          <p:cNvSpPr txBox="1"/>
          <p:nvPr/>
        </p:nvSpPr>
        <p:spPr>
          <a:xfrm>
            <a:off x="9144000" y="785782"/>
            <a:ext cx="6572296" cy="436017"/>
          </a:xfrm>
          <a:prstGeom prst="rect">
            <a:avLst/>
          </a:prstGeom>
        </p:spPr>
        <p:txBody>
          <a:bodyPr wrap="square" lIns="0" tIns="0" rIns="0" bIns="0" rtlCol="0" anchor="t">
            <a:spAutoFit/>
          </a:bodyPr>
          <a:lstStyle/>
          <a:p>
            <a:pPr marL="0" lvl="0" indent="0" algn="just">
              <a:lnSpc>
                <a:spcPts val="3390"/>
              </a:lnSpc>
              <a:spcBef>
                <a:spcPct val="0"/>
              </a:spcBef>
            </a:pPr>
            <a:r>
              <a:rPr lang="en-US" sz="3000" b="1" dirty="0">
                <a:solidFill>
                  <a:srgbClr val="032859"/>
                </a:solidFill>
                <a:latin typeface="Garet Bold"/>
                <a:ea typeface="Garet Bold"/>
                <a:cs typeface="Garet Bold"/>
                <a:sym typeface="Garet Bold"/>
              </a:rPr>
              <a:t>CONSTRUCCIÓN DEL CONJUNTO</a:t>
            </a:r>
          </a:p>
        </p:txBody>
      </p:sp>
      <p:pic>
        <p:nvPicPr>
          <p:cNvPr id="10" name="9 Imagen" descr="P01_page-0001.jpg"/>
          <p:cNvPicPr>
            <a:picLocks noChangeAspect="1"/>
          </p:cNvPicPr>
          <p:nvPr/>
        </p:nvPicPr>
        <p:blipFill>
          <a:blip r:embed="rId2"/>
          <a:stretch>
            <a:fillRect/>
          </a:stretch>
        </p:blipFill>
        <p:spPr>
          <a:xfrm>
            <a:off x="1571572" y="2500294"/>
            <a:ext cx="15001980" cy="75009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797" y="181200"/>
            <a:ext cx="17910406" cy="9924601"/>
            <a:chOff x="0" y="0"/>
            <a:chExt cx="6435532" cy="3566088"/>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6" name="TextBox 6"/>
          <p:cNvSpPr txBox="1"/>
          <p:nvPr/>
        </p:nvSpPr>
        <p:spPr>
          <a:xfrm>
            <a:off x="928630" y="1071534"/>
            <a:ext cx="8855550" cy="961802"/>
          </a:xfrm>
          <a:prstGeom prst="rect">
            <a:avLst/>
          </a:prstGeom>
        </p:spPr>
        <p:txBody>
          <a:bodyPr lIns="0" tIns="0" rIns="0" bIns="0" rtlCol="0" anchor="t">
            <a:spAutoFit/>
          </a:bodyPr>
          <a:lstStyle/>
          <a:p>
            <a:pPr marL="0" lvl="0" indent="0" algn="l">
              <a:lnSpc>
                <a:spcPts val="7520"/>
              </a:lnSpc>
              <a:spcBef>
                <a:spcPct val="0"/>
              </a:spcBef>
            </a:pPr>
            <a:r>
              <a:rPr lang="en-US" sz="6000" dirty="0">
                <a:solidFill>
                  <a:srgbClr val="032859"/>
                </a:solidFill>
                <a:latin typeface="League Spartan"/>
                <a:ea typeface="League Spartan"/>
                <a:cs typeface="League Spartan"/>
                <a:sym typeface="League Spartan"/>
              </a:rPr>
              <a:t>OBJETIVO FINAL</a:t>
            </a:r>
          </a:p>
        </p:txBody>
      </p:sp>
      <p:sp>
        <p:nvSpPr>
          <p:cNvPr id="7" name="TextBox 7"/>
          <p:cNvSpPr txBox="1"/>
          <p:nvPr/>
        </p:nvSpPr>
        <p:spPr>
          <a:xfrm>
            <a:off x="8929686" y="1357286"/>
            <a:ext cx="7929618" cy="538609"/>
          </a:xfrm>
          <a:prstGeom prst="rect">
            <a:avLst/>
          </a:prstGeom>
        </p:spPr>
        <p:txBody>
          <a:bodyPr wrap="square" lIns="0" tIns="0" rIns="0" bIns="0" rtlCol="0" anchor="t">
            <a:spAutoFit/>
          </a:bodyPr>
          <a:lstStyle/>
          <a:p>
            <a:pPr algn="l">
              <a:lnSpc>
                <a:spcPts val="2147"/>
              </a:lnSpc>
            </a:pPr>
            <a:r>
              <a:rPr lang="en-US" sz="1900" dirty="0">
                <a:solidFill>
                  <a:srgbClr val="032859"/>
                </a:solidFill>
                <a:latin typeface="Open Sans 2"/>
                <a:ea typeface="Open Sans 2"/>
                <a:cs typeface="Open Sans 2"/>
                <a:sym typeface="Open Sans 2"/>
              </a:rPr>
              <a:t>El </a:t>
            </a:r>
            <a:r>
              <a:rPr lang="en-US" sz="1900" dirty="0" err="1">
                <a:solidFill>
                  <a:srgbClr val="032859"/>
                </a:solidFill>
                <a:latin typeface="Open Sans 2"/>
                <a:ea typeface="Open Sans 2"/>
                <a:cs typeface="Open Sans 2"/>
                <a:sym typeface="Open Sans 2"/>
              </a:rPr>
              <a:t>objetivo</a:t>
            </a:r>
            <a:r>
              <a:rPr lang="en-US" sz="1900" dirty="0">
                <a:solidFill>
                  <a:srgbClr val="032859"/>
                </a:solidFill>
                <a:latin typeface="Open Sans 2"/>
                <a:ea typeface="Open Sans 2"/>
                <a:cs typeface="Open Sans 2"/>
                <a:sym typeface="Open Sans 2"/>
              </a:rPr>
              <a:t> final </a:t>
            </a:r>
            <a:r>
              <a:rPr lang="en-US" sz="1900" dirty="0" err="1">
                <a:solidFill>
                  <a:srgbClr val="032859"/>
                </a:solidFill>
                <a:latin typeface="Open Sans 2"/>
                <a:ea typeface="Open Sans 2"/>
                <a:cs typeface="Open Sans 2"/>
                <a:sym typeface="Open Sans 2"/>
              </a:rPr>
              <a:t>será</a:t>
            </a:r>
            <a:r>
              <a:rPr lang="en-US" sz="1900" dirty="0">
                <a:solidFill>
                  <a:srgbClr val="032859"/>
                </a:solidFill>
                <a:latin typeface="Open Sans 2"/>
                <a:ea typeface="Open Sans 2"/>
                <a:cs typeface="Open Sans 2"/>
                <a:sym typeface="Open Sans 2"/>
              </a:rPr>
              <a:t> la </a:t>
            </a:r>
            <a:r>
              <a:rPr lang="en-US" sz="1900" dirty="0" err="1">
                <a:solidFill>
                  <a:srgbClr val="032859"/>
                </a:solidFill>
                <a:latin typeface="Open Sans 2"/>
                <a:ea typeface="Open Sans 2"/>
                <a:cs typeface="Open Sans 2"/>
                <a:sym typeface="Open Sans 2"/>
              </a:rPr>
              <a:t>construcción</a:t>
            </a:r>
            <a:r>
              <a:rPr lang="en-US" sz="1900" dirty="0">
                <a:solidFill>
                  <a:srgbClr val="032859"/>
                </a:solidFill>
                <a:latin typeface="Open Sans 2"/>
                <a:ea typeface="Open Sans 2"/>
                <a:cs typeface="Open Sans 2"/>
                <a:sym typeface="Open Sans 2"/>
              </a:rPr>
              <a:t> del </a:t>
            </a:r>
            <a:r>
              <a:rPr lang="en-US" sz="1900" dirty="0" err="1">
                <a:solidFill>
                  <a:srgbClr val="032859"/>
                </a:solidFill>
                <a:latin typeface="Open Sans 2"/>
                <a:ea typeface="Open Sans 2"/>
                <a:cs typeface="Open Sans 2"/>
                <a:sym typeface="Open Sans 2"/>
              </a:rPr>
              <a:t>Complejo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completo</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para</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dar</a:t>
            </a:r>
            <a:r>
              <a:rPr lang="en-US" sz="1900" dirty="0">
                <a:solidFill>
                  <a:srgbClr val="032859"/>
                </a:solidFill>
                <a:latin typeface="Open Sans 2"/>
                <a:ea typeface="Open Sans 2"/>
                <a:cs typeface="Open Sans 2"/>
                <a:sym typeface="Open Sans 2"/>
              </a:rPr>
              <a:t> </a:t>
            </a:r>
            <a:r>
              <a:rPr lang="en-US" sz="1900" dirty="0" err="1">
                <a:solidFill>
                  <a:srgbClr val="032859"/>
                </a:solidFill>
                <a:latin typeface="Open Sans 2"/>
                <a:ea typeface="Open Sans 2"/>
                <a:cs typeface="Open Sans 2"/>
                <a:sym typeface="Open Sans 2"/>
              </a:rPr>
              <a:t>respuesta</a:t>
            </a:r>
            <a:r>
              <a:rPr lang="en-US" sz="1900" dirty="0">
                <a:solidFill>
                  <a:srgbClr val="032859"/>
                </a:solidFill>
                <a:latin typeface="Open Sans 2"/>
                <a:ea typeface="Open Sans 2"/>
                <a:cs typeface="Open Sans 2"/>
                <a:sym typeface="Open Sans 2"/>
              </a:rPr>
              <a:t> al </a:t>
            </a:r>
            <a:r>
              <a:rPr lang="en-US" sz="1900" dirty="0" err="1">
                <a:solidFill>
                  <a:srgbClr val="032859"/>
                </a:solidFill>
                <a:latin typeface="Open Sans 2"/>
                <a:ea typeface="Open Sans 2"/>
                <a:cs typeface="Open Sans 2"/>
                <a:sym typeface="Open Sans 2"/>
              </a:rPr>
              <a:t>envejecimiento</a:t>
            </a:r>
            <a:r>
              <a:rPr lang="en-US" sz="1900" dirty="0">
                <a:solidFill>
                  <a:srgbClr val="032859"/>
                </a:solidFill>
                <a:latin typeface="Open Sans 2"/>
                <a:ea typeface="Open Sans 2"/>
                <a:cs typeface="Open Sans 2"/>
                <a:sym typeface="Open Sans 2"/>
              </a:rPr>
              <a:t> de la </a:t>
            </a:r>
            <a:r>
              <a:rPr lang="en-US" sz="1900" dirty="0" err="1">
                <a:solidFill>
                  <a:srgbClr val="032859"/>
                </a:solidFill>
                <a:latin typeface="Open Sans 2"/>
                <a:ea typeface="Open Sans 2"/>
                <a:cs typeface="Open Sans 2"/>
                <a:sym typeface="Open Sans 2"/>
              </a:rPr>
              <a:t>población</a:t>
            </a:r>
            <a:r>
              <a:rPr lang="en-US" sz="1900" dirty="0">
                <a:solidFill>
                  <a:srgbClr val="032859"/>
                </a:solidFill>
                <a:latin typeface="Open Sans 2"/>
                <a:ea typeface="Open Sans 2"/>
                <a:cs typeface="Open Sans 2"/>
                <a:sym typeface="Open Sans 2"/>
              </a:rPr>
              <a:t> de la </a:t>
            </a:r>
            <a:r>
              <a:rPr lang="en-US" sz="1900" dirty="0" err="1">
                <a:solidFill>
                  <a:srgbClr val="032859"/>
                </a:solidFill>
                <a:latin typeface="Open Sans 2"/>
                <a:ea typeface="Open Sans 2"/>
                <a:cs typeface="Open Sans 2"/>
                <a:sym typeface="Open Sans 2"/>
              </a:rPr>
              <a:t>Alpujarra</a:t>
            </a:r>
            <a:r>
              <a:rPr lang="en-US" sz="1900" dirty="0">
                <a:solidFill>
                  <a:srgbClr val="032859"/>
                </a:solidFill>
                <a:latin typeface="Open Sans 2"/>
                <a:ea typeface="Open Sans 2"/>
                <a:cs typeface="Open Sans 2"/>
                <a:sym typeface="Open Sans 2"/>
              </a:rPr>
              <a:t>.</a:t>
            </a:r>
          </a:p>
        </p:txBody>
      </p:sp>
      <p:sp>
        <p:nvSpPr>
          <p:cNvPr id="9" name="TextBox 9"/>
          <p:cNvSpPr txBox="1"/>
          <p:nvPr/>
        </p:nvSpPr>
        <p:spPr>
          <a:xfrm>
            <a:off x="9144000" y="785782"/>
            <a:ext cx="6572296" cy="436017"/>
          </a:xfrm>
          <a:prstGeom prst="rect">
            <a:avLst/>
          </a:prstGeom>
        </p:spPr>
        <p:txBody>
          <a:bodyPr wrap="square" lIns="0" tIns="0" rIns="0" bIns="0" rtlCol="0" anchor="t">
            <a:spAutoFit/>
          </a:bodyPr>
          <a:lstStyle/>
          <a:p>
            <a:pPr marL="0" lvl="0" indent="0" algn="just">
              <a:lnSpc>
                <a:spcPts val="3390"/>
              </a:lnSpc>
              <a:spcBef>
                <a:spcPct val="0"/>
              </a:spcBef>
            </a:pPr>
            <a:r>
              <a:rPr lang="en-US" sz="3000" b="1" dirty="0">
                <a:solidFill>
                  <a:srgbClr val="032859"/>
                </a:solidFill>
                <a:latin typeface="Garet Bold"/>
                <a:ea typeface="Garet Bold"/>
                <a:cs typeface="Garet Bold"/>
                <a:sym typeface="Garet Bold"/>
              </a:rPr>
              <a:t>CONSTRUCCIÓN DEL CONJUNTO</a:t>
            </a:r>
          </a:p>
        </p:txBody>
      </p:sp>
      <p:pic>
        <p:nvPicPr>
          <p:cNvPr id="11" name="10 Imagen" descr="Perspectiva 2.jpg"/>
          <p:cNvPicPr>
            <a:picLocks noChangeAspect="1"/>
          </p:cNvPicPr>
          <p:nvPr/>
        </p:nvPicPr>
        <p:blipFill>
          <a:blip r:embed="rId2" cstate="print"/>
          <a:stretch>
            <a:fillRect/>
          </a:stretch>
        </p:blipFill>
        <p:spPr>
          <a:xfrm>
            <a:off x="5786414" y="1928790"/>
            <a:ext cx="12282259" cy="7000888"/>
          </a:xfrm>
          <a:prstGeom prst="rect">
            <a:avLst/>
          </a:prstGeom>
        </p:spPr>
      </p:pic>
      <p:pic>
        <p:nvPicPr>
          <p:cNvPr id="14" name="13 Imagen" descr="Perspectiva 4.jpg"/>
          <p:cNvPicPr>
            <a:picLocks noChangeAspect="1"/>
          </p:cNvPicPr>
          <p:nvPr/>
        </p:nvPicPr>
        <p:blipFill>
          <a:blip r:embed="rId3" cstate="print"/>
          <a:stretch>
            <a:fillRect/>
          </a:stretch>
        </p:blipFill>
        <p:spPr>
          <a:xfrm>
            <a:off x="285688" y="4643434"/>
            <a:ext cx="8715436" cy="5357814"/>
          </a:xfrm>
          <a:prstGeom prst="rect">
            <a:avLst/>
          </a:prstGeom>
        </p:spPr>
      </p:pic>
      <p:sp>
        <p:nvSpPr>
          <p:cNvPr id="15" name="TextBox 7"/>
          <p:cNvSpPr txBox="1"/>
          <p:nvPr/>
        </p:nvSpPr>
        <p:spPr>
          <a:xfrm>
            <a:off x="8572496" y="6143632"/>
            <a:ext cx="5786478" cy="4308872"/>
          </a:xfrm>
          <a:prstGeom prst="rect">
            <a:avLst/>
          </a:prstGeom>
        </p:spPr>
        <p:txBody>
          <a:bodyPr wrap="square" lIns="0" tIns="0" rIns="0" bIns="0" rtlCol="0" anchor="t">
            <a:spAutoFit/>
          </a:bodyPr>
          <a:lstStyle/>
          <a:p>
            <a:pPr algn="just"/>
            <a:r>
              <a:rPr lang="es-ES_tradnl" sz="2000" dirty="0"/>
              <a:t>El conjunto contará con un edificio de </a:t>
            </a:r>
            <a:r>
              <a:rPr lang="es-ES_tradnl" sz="2000" b="1" dirty="0"/>
              <a:t>Residencia y Unidad de Estancia Diurna</a:t>
            </a:r>
            <a:r>
              <a:rPr lang="es-ES_tradnl" sz="2000" dirty="0"/>
              <a:t> con una capacidad de 48 usuarios en régimen interno y 80 usuarios en régimen de estancia diurna. Dicho edificio contará con los servicios propios de este tipo de centros asistenciales, que además de las habitaciones (que se prevén dobles con aseo propio en un total de 24) consisten en una zona de control y administración, comedores y salas de estar, cocina, despensas, almacenes y lavandería-lencería, así como aseos y vestuarios para personal, zonas de descanso, dependencias sanitarias (enfermerías, consulta médica, psicólogo, trabajador social, etc.).</a:t>
            </a:r>
            <a:endParaRPr lang="es-ES" sz="2000" dirty="0"/>
          </a:p>
          <a:p>
            <a:r>
              <a:rPr lang="es-ES_tradnl" sz="2000" dirty="0"/>
              <a:t>		</a:t>
            </a:r>
            <a:endParaRPr lang="es-ES" sz="2000" dirty="0"/>
          </a:p>
        </p:txBody>
      </p:sp>
      <p:sp>
        <p:nvSpPr>
          <p:cNvPr id="16" name="TextBox 7"/>
          <p:cNvSpPr txBox="1"/>
          <p:nvPr/>
        </p:nvSpPr>
        <p:spPr>
          <a:xfrm>
            <a:off x="500002" y="2071666"/>
            <a:ext cx="6143668" cy="2154436"/>
          </a:xfrm>
          <a:prstGeom prst="rect">
            <a:avLst/>
          </a:prstGeom>
        </p:spPr>
        <p:txBody>
          <a:bodyPr wrap="square" lIns="0" tIns="0" rIns="0" bIns="0" rtlCol="0" anchor="t">
            <a:spAutoFit/>
          </a:bodyPr>
          <a:lstStyle/>
          <a:p>
            <a:pPr algn="just"/>
            <a:r>
              <a:rPr lang="es-ES_tradnl" sz="2000" dirty="0"/>
              <a:t>Los </a:t>
            </a:r>
            <a:r>
              <a:rPr lang="es-ES_tradnl" sz="2000" b="1" dirty="0"/>
              <a:t>Alojamientos Independientes </a:t>
            </a:r>
            <a:r>
              <a:rPr lang="es-ES_tradnl" sz="2000" dirty="0"/>
              <a:t>darán servicio a usuarios con un mayor grado de autonomía y que puedan vivir por sí mismos con una asistencia y apoyo más o menos limitados por parte de los cuidadores y empleados encargados del centro asistencial en sí. Se propone la implantación de 23 apartamentos individuales con capacidad para una pareja de usuarios cada uno de ellos. </a:t>
            </a:r>
            <a:endParaRPr lang="en-US" sz="1900" dirty="0">
              <a:solidFill>
                <a:srgbClr val="032859"/>
              </a:solidFill>
              <a:latin typeface="Open Sans 2"/>
              <a:ea typeface="Open Sans 2"/>
              <a:cs typeface="Open Sans 2"/>
              <a:sym typeface="Open Sans 2"/>
            </a:endParaRPr>
          </a:p>
        </p:txBody>
      </p:sp>
      <p:sp>
        <p:nvSpPr>
          <p:cNvPr id="17" name="TextBox 7"/>
          <p:cNvSpPr txBox="1"/>
          <p:nvPr/>
        </p:nvSpPr>
        <p:spPr>
          <a:xfrm>
            <a:off x="357126" y="8429648"/>
            <a:ext cx="6143668" cy="1538883"/>
          </a:xfrm>
          <a:prstGeom prst="rect">
            <a:avLst/>
          </a:prstGeom>
        </p:spPr>
        <p:txBody>
          <a:bodyPr wrap="square" lIns="0" tIns="0" rIns="0" bIns="0" rtlCol="0" anchor="t">
            <a:spAutoFit/>
          </a:bodyPr>
          <a:lstStyle/>
          <a:p>
            <a:pPr algn="just"/>
            <a:r>
              <a:rPr lang="es-ES_tradnl" sz="2000" dirty="0"/>
              <a:t>También se dará respuesta a la falta de </a:t>
            </a:r>
            <a:r>
              <a:rPr lang="es-ES_tradnl" sz="2000" b="1" dirty="0"/>
              <a:t>aparcamiento público </a:t>
            </a:r>
            <a:r>
              <a:rPr lang="es-ES_tradnl" sz="2000" dirty="0"/>
              <a:t>con acceso independiente desde la vía pública, para dar servicio tanto a los trabajadores, residentes y familiares, como a los habitantes y visitantes del pueblo de </a:t>
            </a:r>
            <a:r>
              <a:rPr lang="es-ES_tradnl" sz="2000" dirty="0" err="1"/>
              <a:t>Mecina</a:t>
            </a:r>
            <a:r>
              <a:rPr lang="es-ES_tradnl" sz="2000" dirty="0"/>
              <a:t> </a:t>
            </a:r>
            <a:r>
              <a:rPr lang="es-ES_tradnl" sz="2000" dirty="0" err="1"/>
              <a:t>Bombarón</a:t>
            </a:r>
            <a:r>
              <a:rPr lang="es-ES_tradnl" sz="2000" dirty="0"/>
              <a:t> con capacidad para 136 vehículos.</a:t>
            </a:r>
            <a:endParaRPr lang="en-US" sz="1900" dirty="0">
              <a:solidFill>
                <a:srgbClr val="032859"/>
              </a:solidFill>
              <a:latin typeface="Open Sans 2"/>
              <a:ea typeface="Open Sans 2"/>
              <a:cs typeface="Open Sans 2"/>
              <a:sym typeface="Open Sans 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A0B4"/>
        </a:solidFill>
        <a:effectLst/>
      </p:bgPr>
    </p:bg>
    <p:spTree>
      <p:nvGrpSpPr>
        <p:cNvPr id="1" name=""/>
        <p:cNvGrpSpPr/>
        <p:nvPr/>
      </p:nvGrpSpPr>
      <p:grpSpPr>
        <a:xfrm>
          <a:off x="0" y="0"/>
          <a:ext cx="0" cy="0"/>
          <a:chOff x="0" y="0"/>
          <a:chExt cx="0" cy="0"/>
        </a:xfrm>
      </p:grpSpPr>
      <p:grpSp>
        <p:nvGrpSpPr>
          <p:cNvPr id="2" name="Group 2"/>
          <p:cNvGrpSpPr/>
          <p:nvPr/>
        </p:nvGrpSpPr>
        <p:grpSpPr>
          <a:xfrm>
            <a:off x="188797" y="181200"/>
            <a:ext cx="17910406" cy="9924601"/>
            <a:chOff x="0" y="0"/>
            <a:chExt cx="6435532" cy="3566088"/>
          </a:xfrm>
        </p:grpSpPr>
        <p:sp>
          <p:nvSpPr>
            <p:cNvPr id="3" name="Freeform 3"/>
            <p:cNvSpPr/>
            <p:nvPr/>
          </p:nvSpPr>
          <p:spPr>
            <a:xfrm>
              <a:off x="0" y="0"/>
              <a:ext cx="6435532" cy="3566088"/>
            </a:xfrm>
            <a:custGeom>
              <a:avLst/>
              <a:gdLst/>
              <a:ahLst/>
              <a:cxnLst/>
              <a:rect l="l" t="t" r="r" b="b"/>
              <a:pathLst>
                <a:path w="6435532" h="3566088">
                  <a:moveTo>
                    <a:pt x="0" y="0"/>
                  </a:moveTo>
                  <a:lnTo>
                    <a:pt x="6435532" y="0"/>
                  </a:lnTo>
                  <a:lnTo>
                    <a:pt x="6435532" y="3566088"/>
                  </a:lnTo>
                  <a:lnTo>
                    <a:pt x="0" y="3566088"/>
                  </a:lnTo>
                  <a:close/>
                </a:path>
              </a:pathLst>
            </a:custGeom>
            <a:solidFill>
              <a:srgbClr val="F0F1F0"/>
            </a:solidFill>
            <a:ln w="47625" cap="sq">
              <a:solidFill>
                <a:srgbClr val="6DE17B"/>
              </a:solidFill>
              <a:prstDash val="solid"/>
              <a:miter/>
            </a:ln>
          </p:spPr>
          <p:txBody>
            <a:bodyPr/>
            <a:lstStyle/>
            <a:p>
              <a:endParaRPr lang="es-ES"/>
            </a:p>
          </p:txBody>
        </p:sp>
        <p:sp>
          <p:nvSpPr>
            <p:cNvPr id="4" name="TextBox 4"/>
            <p:cNvSpPr txBox="1"/>
            <p:nvPr/>
          </p:nvSpPr>
          <p:spPr>
            <a:xfrm>
              <a:off x="0" y="-28575"/>
              <a:ext cx="6435532" cy="3594663"/>
            </a:xfrm>
            <a:prstGeom prst="rect">
              <a:avLst/>
            </a:prstGeom>
          </p:spPr>
          <p:txBody>
            <a:bodyPr lIns="50667" tIns="50667" rIns="50667" bIns="50667" rtlCol="0" anchor="ctr"/>
            <a:lstStyle/>
            <a:p>
              <a:pPr algn="ctr">
                <a:lnSpc>
                  <a:spcPts val="1954"/>
                </a:lnSpc>
                <a:spcBef>
                  <a:spcPct val="0"/>
                </a:spcBef>
              </a:pPr>
              <a:endParaRPr/>
            </a:p>
          </p:txBody>
        </p:sp>
      </p:grpSp>
      <p:sp>
        <p:nvSpPr>
          <p:cNvPr id="21" name="TextBox 21"/>
          <p:cNvSpPr txBox="1"/>
          <p:nvPr/>
        </p:nvSpPr>
        <p:spPr>
          <a:xfrm>
            <a:off x="1028700" y="1840472"/>
            <a:ext cx="16230600" cy="2808461"/>
          </a:xfrm>
          <a:prstGeom prst="rect">
            <a:avLst/>
          </a:prstGeom>
        </p:spPr>
        <p:txBody>
          <a:bodyPr wrap="square" lIns="0" tIns="0" rIns="0" bIns="0" rtlCol="0" anchor="t">
            <a:spAutoFit/>
          </a:bodyPr>
          <a:lstStyle/>
          <a:p>
            <a:pPr algn="ctr"/>
            <a:r>
              <a:rPr lang="es-ES" sz="6000" dirty="0">
                <a:solidFill>
                  <a:srgbClr val="032859"/>
                </a:solidFill>
                <a:latin typeface="League Spartan"/>
                <a:ea typeface="League Spartan"/>
                <a:cs typeface="League Spartan"/>
                <a:sym typeface="League Spartan"/>
              </a:rPr>
              <a:t>ESTADO DE EJECUCIÓN:</a:t>
            </a:r>
          </a:p>
          <a:p>
            <a:pPr algn="just"/>
            <a:r>
              <a:rPr lang="es-ES_tradnl" sz="2000" b="1" dirty="0">
                <a:solidFill>
                  <a:srgbClr val="032859"/>
                </a:solidFill>
                <a:latin typeface="Garet Bold"/>
                <a:ea typeface="Garet Bold"/>
                <a:cs typeface="Garet Bold"/>
                <a:sym typeface="Garet Bold"/>
              </a:rPr>
              <a:t>Se cuenta ya con PROYECTO BÁSICO DE CENTRO RESIDENCIAL Y SOCIOSANITARIO Y APARCAMIENTO “EL CASTAÑAR” EN ALPUJARRA DE LA SIERRA “EL PUEBLO LIBRO” y con ANEXO FASE 1-A PROYECTO BÁSICO DE LOS 11 PRIMEROS ALOJAMIENTOS INDEPENDIENTES TUTELADOS.</a:t>
            </a:r>
            <a:endParaRPr lang="es-ES" sz="2000" b="1" dirty="0">
              <a:solidFill>
                <a:srgbClr val="032859"/>
              </a:solidFill>
              <a:latin typeface="Garet Bold"/>
              <a:ea typeface="Garet Bold"/>
              <a:cs typeface="Garet Bold"/>
              <a:sym typeface="Garet Bold"/>
            </a:endParaRPr>
          </a:p>
          <a:p>
            <a:pPr lvl="0" algn="ctr">
              <a:lnSpc>
                <a:spcPts val="7520"/>
              </a:lnSpc>
              <a:spcBef>
                <a:spcPct val="0"/>
              </a:spcBef>
            </a:pPr>
            <a:endParaRPr lang="en-US" sz="8000" dirty="0">
              <a:solidFill>
                <a:srgbClr val="032859"/>
              </a:solidFill>
              <a:latin typeface="League Spartan"/>
              <a:ea typeface="League Spartan"/>
              <a:cs typeface="League Spartan"/>
              <a:sym typeface="League Spartan"/>
            </a:endParaRPr>
          </a:p>
        </p:txBody>
      </p:sp>
      <p:sp>
        <p:nvSpPr>
          <p:cNvPr id="26" name="Freeform 26"/>
          <p:cNvSpPr/>
          <p:nvPr/>
        </p:nvSpPr>
        <p:spPr>
          <a:xfrm rot="5400000">
            <a:off x="1729275" y="-1359279"/>
            <a:ext cx="1033844" cy="4114800"/>
          </a:xfrm>
          <a:custGeom>
            <a:avLst/>
            <a:gdLst/>
            <a:ahLst/>
            <a:cxnLst/>
            <a:rect l="l" t="t" r="r" b="b"/>
            <a:pathLst>
              <a:path w="1033844" h="4114800">
                <a:moveTo>
                  <a:pt x="0" y="0"/>
                </a:moveTo>
                <a:lnTo>
                  <a:pt x="1033844" y="0"/>
                </a:lnTo>
                <a:lnTo>
                  <a:pt x="103384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27" name="Freeform 27"/>
          <p:cNvSpPr/>
          <p:nvPr/>
        </p:nvSpPr>
        <p:spPr>
          <a:xfrm rot="-5400000">
            <a:off x="15524881" y="-1359279"/>
            <a:ext cx="1033843" cy="4114800"/>
          </a:xfrm>
          <a:custGeom>
            <a:avLst/>
            <a:gdLst/>
            <a:ahLst/>
            <a:cxnLst/>
            <a:rect l="l" t="t" r="r" b="b"/>
            <a:pathLst>
              <a:path w="1033843" h="4114800">
                <a:moveTo>
                  <a:pt x="0" y="0"/>
                </a:moveTo>
                <a:lnTo>
                  <a:pt x="1033844" y="0"/>
                </a:lnTo>
                <a:lnTo>
                  <a:pt x="103384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ES"/>
          </a:p>
        </p:txBody>
      </p:sp>
      <p:pic>
        <p:nvPicPr>
          <p:cNvPr id="28" name="27 Imagen" descr="P00_page-0001.jpg"/>
          <p:cNvPicPr>
            <a:picLocks noChangeAspect="1"/>
          </p:cNvPicPr>
          <p:nvPr/>
        </p:nvPicPr>
        <p:blipFill>
          <a:blip r:embed="rId6" cstate="print"/>
          <a:stretch>
            <a:fillRect/>
          </a:stretch>
        </p:blipFill>
        <p:spPr>
          <a:xfrm>
            <a:off x="357126" y="3714740"/>
            <a:ext cx="8777634" cy="6206587"/>
          </a:xfrm>
          <a:prstGeom prst="rect">
            <a:avLst/>
          </a:prstGeom>
        </p:spPr>
      </p:pic>
      <p:pic>
        <p:nvPicPr>
          <p:cNvPr id="10" name="9 Imagen" descr="Perspectiva 5.jpg"/>
          <p:cNvPicPr>
            <a:picLocks noChangeAspect="1"/>
          </p:cNvPicPr>
          <p:nvPr/>
        </p:nvPicPr>
        <p:blipFill>
          <a:blip r:embed="rId7" cstate="print"/>
          <a:stretch>
            <a:fillRect/>
          </a:stretch>
        </p:blipFill>
        <p:spPr>
          <a:xfrm>
            <a:off x="8643934" y="3786178"/>
            <a:ext cx="9358378" cy="58671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797</Words>
  <Application>Microsoft Office PowerPoint</Application>
  <PresentationFormat>Personalizado</PresentationFormat>
  <Paragraphs>69</Paragraphs>
  <Slides>10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10</vt:i4>
      </vt:variant>
    </vt:vector>
  </HeadingPairs>
  <TitlesOfParts>
    <vt:vector size="18" baseType="lpstr">
      <vt:lpstr>Open Sans 2</vt:lpstr>
      <vt:lpstr>Arial</vt:lpstr>
      <vt:lpstr>Aptos</vt:lpstr>
      <vt:lpstr>Open Sans 2 Bold</vt:lpstr>
      <vt:lpstr>Garet Bold</vt:lpstr>
      <vt:lpstr>League Spartan</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 Jornada Provincial de Agendas Urbanas y Rurales</dc:title>
  <cp:lastModifiedBy>Usuario</cp:lastModifiedBy>
  <cp:revision>20</cp:revision>
  <dcterms:created xsi:type="dcterms:W3CDTF">2006-08-16T00:00:00Z</dcterms:created>
  <dcterms:modified xsi:type="dcterms:W3CDTF">2025-11-25T07:50:26Z</dcterms:modified>
  <dc:identifier>DAG3J2_yuyk</dc:identifier>
</cp:coreProperties>
</file>