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1" r:id="rId13"/>
    <p:sldId id="262" r:id="rId14"/>
  </p:sldIdLst>
  <p:sldSz cx="18288000" cy="10287000"/>
  <p:notesSz cx="6858000" cy="9144000"/>
  <p:embeddedFontLst>
    <p:embeddedFont>
      <p:font typeface="League Spartan" panose="020B0604020202020204" charset="0"/>
      <p:regular r:id="rId15"/>
    </p:embeddedFont>
    <p:embeddedFont>
      <p:font typeface="Open Sans 2" panose="020B0604020202020204" charset="0"/>
      <p:regular r:id="rId16"/>
    </p:embeddedFont>
    <p:embeddedFont>
      <p:font typeface="Open Sans 2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E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25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Liñán Atero" userId="a1e58335797de788" providerId="LiveId" clId="{CD95D455-971D-4271-B7FD-43457F21EFE4}"/>
    <pc:docChg chg="undo custSel modSld">
      <pc:chgData name="Miguel Liñán Atero" userId="a1e58335797de788" providerId="LiveId" clId="{CD95D455-971D-4271-B7FD-43457F21EFE4}" dt="2025-11-21T13:23:39.570" v="950" actId="1076"/>
      <pc:docMkLst>
        <pc:docMk/>
      </pc:docMkLst>
      <pc:sldChg chg="addSp delSp modSp mod">
        <pc:chgData name="Miguel Liñán Atero" userId="a1e58335797de788" providerId="LiveId" clId="{CD95D455-971D-4271-B7FD-43457F21EFE4}" dt="2025-11-21T13:16:05.174" v="593" actId="1076"/>
        <pc:sldMkLst>
          <pc:docMk/>
          <pc:sldMk cId="0" sldId="258"/>
        </pc:sldMkLst>
        <pc:spChg chg="mod">
          <ac:chgData name="Miguel Liñán Atero" userId="a1e58335797de788" providerId="LiveId" clId="{CD95D455-971D-4271-B7FD-43457F21EFE4}" dt="2025-11-21T13:16:01.038" v="592" actId="404"/>
          <ac:spMkLst>
            <pc:docMk/>
            <pc:sldMk cId="0" sldId="258"/>
            <ac:spMk id="6" creationId="{00000000-0000-0000-0000-000000000000}"/>
          </ac:spMkLst>
        </pc:spChg>
        <pc:picChg chg="add mod">
          <ac:chgData name="Miguel Liñán Atero" userId="a1e58335797de788" providerId="LiveId" clId="{CD95D455-971D-4271-B7FD-43457F21EFE4}" dt="2025-11-21T13:16:05.174" v="593" actId="1076"/>
          <ac:picMkLst>
            <pc:docMk/>
            <pc:sldMk cId="0" sldId="258"/>
            <ac:picMk id="5" creationId="{C7050102-B022-C22D-08BB-3BEAF2B299D3}"/>
          </ac:picMkLst>
        </pc:picChg>
      </pc:sldChg>
      <pc:sldChg chg="delSp modSp mod">
        <pc:chgData name="Miguel Liñán Atero" userId="a1e58335797de788" providerId="LiveId" clId="{CD95D455-971D-4271-B7FD-43457F21EFE4}" dt="2025-11-21T13:07:23.824" v="62" actId="1076"/>
        <pc:sldMkLst>
          <pc:docMk/>
          <pc:sldMk cId="0" sldId="259"/>
        </pc:sldMkLst>
        <pc:spChg chg="mod">
          <ac:chgData name="Miguel Liñán Atero" userId="a1e58335797de788" providerId="LiveId" clId="{CD95D455-971D-4271-B7FD-43457F21EFE4}" dt="2025-11-21T13:07:06.509" v="58" actId="1076"/>
          <ac:spMkLst>
            <pc:docMk/>
            <pc:sldMk cId="0" sldId="259"/>
            <ac:spMk id="30" creationId="{00000000-0000-0000-0000-000000000000}"/>
          </ac:spMkLst>
        </pc:spChg>
        <pc:spChg chg="mod">
          <ac:chgData name="Miguel Liñán Atero" userId="a1e58335797de788" providerId="LiveId" clId="{CD95D455-971D-4271-B7FD-43457F21EFE4}" dt="2025-11-21T13:07:23.824" v="62" actId="1076"/>
          <ac:spMkLst>
            <pc:docMk/>
            <pc:sldMk cId="0" sldId="259"/>
            <ac:spMk id="32" creationId="{BB5FE4A9-1814-7A93-5058-7660F447F6F5}"/>
          </ac:spMkLst>
        </pc:spChg>
      </pc:sldChg>
      <pc:sldChg chg="modSp mod">
        <pc:chgData name="Miguel Liñán Atero" userId="a1e58335797de788" providerId="LiveId" clId="{CD95D455-971D-4271-B7FD-43457F21EFE4}" dt="2025-11-21T13:16:37.451" v="667" actId="20577"/>
        <pc:sldMkLst>
          <pc:docMk/>
          <pc:sldMk cId="0" sldId="260"/>
        </pc:sldMkLst>
        <pc:spChg chg="mod">
          <ac:chgData name="Miguel Liñán Atero" userId="a1e58335797de788" providerId="LiveId" clId="{CD95D455-971D-4271-B7FD-43457F21EFE4}" dt="2025-11-21T13:09:40.183" v="73" actId="20577"/>
          <ac:spMkLst>
            <pc:docMk/>
            <pc:sldMk cId="0" sldId="260"/>
            <ac:spMk id="6" creationId="{00000000-0000-0000-0000-000000000000}"/>
          </ac:spMkLst>
        </pc:spChg>
        <pc:spChg chg="mod">
          <ac:chgData name="Miguel Liñán Atero" userId="a1e58335797de788" providerId="LiveId" clId="{CD95D455-971D-4271-B7FD-43457F21EFE4}" dt="2025-11-21T13:16:37.451" v="667" actId="20577"/>
          <ac:spMkLst>
            <pc:docMk/>
            <pc:sldMk cId="0" sldId="260"/>
            <ac:spMk id="7" creationId="{00000000-0000-0000-0000-000000000000}"/>
          </ac:spMkLst>
        </pc:spChg>
      </pc:sldChg>
      <pc:sldChg chg="addSp delSp modSp mod">
        <pc:chgData name="Miguel Liñán Atero" userId="a1e58335797de788" providerId="LiveId" clId="{CD95D455-971D-4271-B7FD-43457F21EFE4}" dt="2025-11-21T13:23:39.570" v="950" actId="1076"/>
        <pc:sldMkLst>
          <pc:docMk/>
          <pc:sldMk cId="0" sldId="261"/>
        </pc:sldMkLst>
        <pc:spChg chg="mod">
          <ac:chgData name="Miguel Liñán Atero" userId="a1e58335797de788" providerId="LiveId" clId="{CD95D455-971D-4271-B7FD-43457F21EFE4}" dt="2025-11-21T13:18:42.832" v="943" actId="1076"/>
          <ac:spMkLst>
            <pc:docMk/>
            <pc:sldMk cId="0" sldId="261"/>
            <ac:spMk id="28" creationId="{BCD0213E-EB78-CFE6-4F96-72D5B328A8C6}"/>
          </ac:spMkLst>
        </pc:spChg>
        <pc:picChg chg="add mod">
          <ac:chgData name="Miguel Liñán Atero" userId="a1e58335797de788" providerId="LiveId" clId="{CD95D455-971D-4271-B7FD-43457F21EFE4}" dt="2025-11-21T13:23:39.570" v="950" actId="1076"/>
          <ac:picMkLst>
            <pc:docMk/>
            <pc:sldMk cId="0" sldId="261"/>
            <ac:picMk id="6" creationId="{B5596CA7-1C45-4B8D-C51C-F8F5DB9039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349" y="552887"/>
            <a:ext cx="17157422" cy="9157443"/>
            <a:chOff x="0" y="0"/>
            <a:chExt cx="4518827" cy="24118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18827" cy="2411837"/>
            </a:xfrm>
            <a:custGeom>
              <a:avLst/>
              <a:gdLst/>
              <a:ahLst/>
              <a:cxnLst/>
              <a:rect l="l" t="t" r="r" b="b"/>
              <a:pathLst>
                <a:path w="4518827" h="2411837">
                  <a:moveTo>
                    <a:pt x="0" y="0"/>
                  </a:moveTo>
                  <a:lnTo>
                    <a:pt x="4518827" y="0"/>
                  </a:lnTo>
                  <a:lnTo>
                    <a:pt x="4518827" y="2411837"/>
                  </a:lnTo>
                  <a:lnTo>
                    <a:pt x="0" y="2411837"/>
                  </a:lnTo>
                  <a:close/>
                </a:path>
              </a:pathLst>
            </a:custGeom>
            <a:solidFill>
              <a:srgbClr val="6980A2"/>
            </a:solidFill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18827" cy="2449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es-ES" noProof="0"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565349" y="1221296"/>
            <a:ext cx="11036006" cy="8489034"/>
          </a:xfrm>
          <a:custGeom>
            <a:avLst/>
            <a:gdLst/>
            <a:ahLst/>
            <a:cxnLst/>
            <a:rect l="l" t="t" r="r" b="b"/>
            <a:pathLst>
              <a:path w="11036006" h="8489034">
                <a:moveTo>
                  <a:pt x="0" y="0"/>
                </a:moveTo>
                <a:lnTo>
                  <a:pt x="11036005" y="0"/>
                </a:lnTo>
                <a:lnTo>
                  <a:pt x="11036005" y="8489034"/>
                </a:lnTo>
                <a:lnTo>
                  <a:pt x="0" y="84890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794" b="-21524"/>
            </a:stretch>
          </a:blipFill>
        </p:spPr>
        <p:txBody>
          <a:bodyPr/>
          <a:lstStyle/>
          <a:p>
            <a:endParaRPr lang="es-ES" noProof="0" dirty="0"/>
          </a:p>
        </p:txBody>
      </p:sp>
      <p:grpSp>
        <p:nvGrpSpPr>
          <p:cNvPr id="6" name="Group 6"/>
          <p:cNvGrpSpPr/>
          <p:nvPr/>
        </p:nvGrpSpPr>
        <p:grpSpPr>
          <a:xfrm>
            <a:off x="416963" y="433316"/>
            <a:ext cx="17454074" cy="9420368"/>
            <a:chOff x="0" y="0"/>
            <a:chExt cx="4596958" cy="24810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96958" cy="2481085"/>
            </a:xfrm>
            <a:custGeom>
              <a:avLst/>
              <a:gdLst/>
              <a:ahLst/>
              <a:cxnLst/>
              <a:rect l="l" t="t" r="r" b="b"/>
              <a:pathLst>
                <a:path w="4596958" h="2481085">
                  <a:moveTo>
                    <a:pt x="0" y="0"/>
                  </a:moveTo>
                  <a:lnTo>
                    <a:pt x="4596958" y="0"/>
                  </a:lnTo>
                  <a:lnTo>
                    <a:pt x="4596958" y="2481085"/>
                  </a:lnTo>
                  <a:lnTo>
                    <a:pt x="0" y="24810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032859"/>
              </a:solidFill>
              <a:prstDash val="solid"/>
              <a:miter/>
            </a:ln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596958" cy="2519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s-ES" noProof="0" dirty="0"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s-ES" noProof="0"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16154" y="506491"/>
            <a:ext cx="17257924" cy="9250234"/>
            <a:chOff x="0" y="0"/>
            <a:chExt cx="4545297" cy="24362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45297" cy="2436276"/>
            </a:xfrm>
            <a:custGeom>
              <a:avLst/>
              <a:gdLst/>
              <a:ahLst/>
              <a:cxnLst/>
              <a:rect l="l" t="t" r="r" b="b"/>
              <a:pathLst>
                <a:path w="4545297" h="2436276">
                  <a:moveTo>
                    <a:pt x="0" y="0"/>
                  </a:moveTo>
                  <a:lnTo>
                    <a:pt x="4545297" y="0"/>
                  </a:lnTo>
                  <a:lnTo>
                    <a:pt x="4545297" y="2436276"/>
                  </a:lnTo>
                  <a:lnTo>
                    <a:pt x="0" y="24362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545297" cy="2474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s-ES" noProof="0" dirty="0"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s-ES" noProof="0" dirty="0"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s-ES" noProof="0"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65349" y="552887"/>
            <a:ext cx="17157422" cy="9157443"/>
            <a:chOff x="0" y="0"/>
            <a:chExt cx="4518827" cy="24118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18827" cy="2411837"/>
            </a:xfrm>
            <a:custGeom>
              <a:avLst/>
              <a:gdLst/>
              <a:ahLst/>
              <a:cxnLst/>
              <a:rect l="l" t="t" r="r" b="b"/>
              <a:pathLst>
                <a:path w="4518827" h="2411837">
                  <a:moveTo>
                    <a:pt x="0" y="0"/>
                  </a:moveTo>
                  <a:lnTo>
                    <a:pt x="4518827" y="0"/>
                  </a:lnTo>
                  <a:lnTo>
                    <a:pt x="4518827" y="2411837"/>
                  </a:lnTo>
                  <a:lnTo>
                    <a:pt x="0" y="24118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92A0B4"/>
              </a:solidFill>
              <a:prstDash val="solid"/>
              <a:miter/>
            </a:ln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518827" cy="2449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s-ES" noProof="0" dirty="0"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s-ES" noProof="0" dirty="0"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s-ES" noProof="0"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895648" y="6681901"/>
            <a:ext cx="3204287" cy="2121077"/>
            <a:chOff x="0" y="0"/>
            <a:chExt cx="8956231" cy="59285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956232" cy="5928575"/>
            </a:xfrm>
            <a:custGeom>
              <a:avLst/>
              <a:gdLst/>
              <a:ahLst/>
              <a:cxnLst/>
              <a:rect l="l" t="t" r="r" b="b"/>
              <a:pathLst>
                <a:path w="8956232" h="5928575">
                  <a:moveTo>
                    <a:pt x="0" y="1091202"/>
                  </a:moveTo>
                  <a:lnTo>
                    <a:pt x="8799943" y="0"/>
                  </a:lnTo>
                  <a:lnTo>
                    <a:pt x="8956232" y="3846823"/>
                  </a:lnTo>
                  <a:lnTo>
                    <a:pt x="7534928" y="4691307"/>
                  </a:lnTo>
                  <a:lnTo>
                    <a:pt x="7922891" y="5928575"/>
                  </a:lnTo>
                  <a:lnTo>
                    <a:pt x="97450" y="5928575"/>
                  </a:lnTo>
                  <a:lnTo>
                    <a:pt x="972664" y="2067023"/>
                  </a:lnTo>
                  <a:lnTo>
                    <a:pt x="253738" y="2105074"/>
                  </a:lnTo>
                  <a:close/>
                </a:path>
              </a:pathLst>
            </a:custGeom>
            <a:blipFill>
              <a:blip r:embed="rId3"/>
              <a:stretch>
                <a:fillRect t="-3466" b="-3466"/>
              </a:stretch>
            </a:blipFill>
          </p:spPr>
          <p:txBody>
            <a:bodyPr/>
            <a:lstStyle/>
            <a:p>
              <a:endParaRPr lang="es-ES" noProof="0" dirty="0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5099936" y="6893345"/>
            <a:ext cx="1055304" cy="1698190"/>
          </a:xfrm>
          <a:custGeom>
            <a:avLst/>
            <a:gdLst/>
            <a:ahLst/>
            <a:cxnLst/>
            <a:rect l="l" t="t" r="r" b="b"/>
            <a:pathLst>
              <a:path w="1055304" h="1698190">
                <a:moveTo>
                  <a:pt x="0" y="0"/>
                </a:moveTo>
                <a:lnTo>
                  <a:pt x="1055303" y="0"/>
                </a:lnTo>
                <a:lnTo>
                  <a:pt x="1055303" y="1698189"/>
                </a:lnTo>
                <a:lnTo>
                  <a:pt x="0" y="16981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18" name="AutoShape 18"/>
          <p:cNvSpPr/>
          <p:nvPr/>
        </p:nvSpPr>
        <p:spPr>
          <a:xfrm flipV="1">
            <a:off x="8570287" y="4594385"/>
            <a:ext cx="7992823" cy="9525"/>
          </a:xfrm>
          <a:prstGeom prst="line">
            <a:avLst/>
          </a:prstGeom>
          <a:ln w="57150" cap="flat">
            <a:solidFill>
              <a:srgbClr val="F0F1F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19" name="TextBox 19"/>
          <p:cNvSpPr txBox="1"/>
          <p:nvPr/>
        </p:nvSpPr>
        <p:spPr>
          <a:xfrm>
            <a:off x="3723751" y="1967343"/>
            <a:ext cx="12839392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es-ES" sz="6000" noProof="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II JORNADA PROVINCIAL DE</a:t>
            </a:r>
          </a:p>
          <a:p>
            <a:pPr marL="0" lvl="0" indent="0" algn="r">
              <a:lnSpc>
                <a:spcPts val="7200"/>
              </a:lnSpc>
            </a:pPr>
            <a:r>
              <a:rPr lang="es-ES" sz="6000" noProof="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AGENDAS URBANAS Y RURALES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527852" y="4945871"/>
            <a:ext cx="5035257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99"/>
              </a:lnSpc>
            </a:pPr>
            <a:r>
              <a:rPr lang="es-ES" sz="2499" b="1" noProof="0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La Calahorra </a:t>
            </a:r>
            <a:r>
              <a:rPr lang="es-ES" sz="2499" noProof="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(Granada)</a:t>
            </a:r>
          </a:p>
          <a:p>
            <a:pPr marL="0" lvl="0" indent="0" algn="r">
              <a:lnSpc>
                <a:spcPts val="2160"/>
              </a:lnSpc>
            </a:pPr>
            <a:r>
              <a:rPr lang="es-ES" sz="1800" noProof="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25 de noviembre de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0627B6-6998-72C1-000B-D240F6A98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2A6FE2F-AF17-F001-20A0-E8A9CBDAD353}"/>
              </a:ext>
            </a:extLst>
          </p:cNvPr>
          <p:cNvGrpSpPr/>
          <p:nvPr/>
        </p:nvGrpSpPr>
        <p:grpSpPr>
          <a:xfrm>
            <a:off x="188797" y="181199"/>
            <a:ext cx="17910406" cy="9924601"/>
            <a:chOff x="0" y="0"/>
            <a:chExt cx="6435532" cy="356608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2F44359-430A-0245-9300-16EC711C65FD}"/>
                </a:ext>
              </a:extLst>
            </p:cNvPr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1C1E8A9-48A8-4BD1-7E4F-BB289F75B5CD}"/>
                </a:ext>
              </a:extLst>
            </p:cNvPr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 lang="es-ES" noProof="0" dirty="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3F3D143C-180F-66B4-35C2-F016AE3BA6AE}"/>
              </a:ext>
            </a:extLst>
          </p:cNvPr>
          <p:cNvSpPr txBox="1"/>
          <p:nvPr/>
        </p:nvSpPr>
        <p:spPr>
          <a:xfrm>
            <a:off x="218649" y="1180677"/>
            <a:ext cx="17850701" cy="1852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s-ES" sz="8000" dirty="0">
                <a:solidFill>
                  <a:srgbClr val="6DE17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MOCLÍN</a:t>
            </a:r>
            <a:endParaRPr lang="es-ES" sz="6000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s-ES" sz="44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NUEVO CENTRO INTERGENERACIONAL </a:t>
            </a:r>
            <a:endParaRPr lang="es-ES" sz="4400" noProof="0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4A14193-9332-A590-60B1-34AE4C04EC13}"/>
              </a:ext>
            </a:extLst>
          </p:cNvPr>
          <p:cNvSpPr txBox="1"/>
          <p:nvPr/>
        </p:nvSpPr>
        <p:spPr>
          <a:xfrm>
            <a:off x="762000" y="3695397"/>
            <a:ext cx="8786016" cy="5748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b="1" dirty="0">
                <a:latin typeface="Open Sans 2"/>
                <a:ea typeface="Open Sans 2"/>
                <a:cs typeface="Open Sans 2"/>
                <a:sym typeface="Open Sans 2"/>
              </a:rPr>
              <a:t>La propuesta tiene como objetivo ofrecer un espacio donde convivan asociaciones y colectivos de todas las edades. 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b="1" dirty="0">
                <a:latin typeface="Open Sans 2"/>
                <a:ea typeface="Open Sans 2"/>
                <a:cs typeface="Open Sans 2"/>
                <a:sym typeface="Open Sans 2"/>
              </a:rPr>
              <a:t>Servirá como un espacio de descanso, deporte y salud, ofreciendo respuesta al turismo que se recibe en el municipio. 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b="1" dirty="0">
                <a:latin typeface="Open Sans 2"/>
                <a:ea typeface="Open Sans 2"/>
                <a:cs typeface="Open Sans 2"/>
                <a:sym typeface="Open Sans 2"/>
              </a:rPr>
              <a:t>Esta actuación cuenta con el </a:t>
            </a:r>
            <a:r>
              <a:rPr lang="es-ES" sz="2800" b="1" dirty="0">
                <a:solidFill>
                  <a:srgbClr val="002060"/>
                </a:solidFill>
                <a:latin typeface="Open Sans 2"/>
                <a:ea typeface="Open Sans 2"/>
                <a:cs typeface="Open Sans 2"/>
                <a:sym typeface="Open Sans 2"/>
              </a:rPr>
              <a:t>proyecto de ejecución </a:t>
            </a:r>
            <a:r>
              <a:rPr lang="es-ES" sz="2800" b="1" dirty="0">
                <a:latin typeface="Open Sans 2"/>
                <a:ea typeface="Open Sans 2"/>
                <a:cs typeface="Open Sans 2"/>
                <a:sym typeface="Open Sans 2"/>
              </a:rPr>
              <a:t>y tiene un presupuesto estimado de </a:t>
            </a:r>
          </a:p>
          <a:p>
            <a:pPr algn="ctr">
              <a:lnSpc>
                <a:spcPct val="150000"/>
              </a:lnSpc>
            </a:pPr>
            <a:r>
              <a:rPr lang="es-ES" sz="2800" b="1" dirty="0">
                <a:solidFill>
                  <a:srgbClr val="FF0000"/>
                </a:solidFill>
                <a:latin typeface="Open Sans 2"/>
                <a:ea typeface="Open Sans 2"/>
                <a:cs typeface="Open Sans 2"/>
                <a:sym typeface="Open Sans 2"/>
              </a:rPr>
              <a:t>534.000€ </a:t>
            </a:r>
            <a:r>
              <a:rPr lang="es-ES" sz="2800" b="1" dirty="0">
                <a:latin typeface="Open Sans 2"/>
                <a:ea typeface="Open Sans 2"/>
                <a:cs typeface="Open Sans 2"/>
                <a:sym typeface="Open Sans 2"/>
              </a:rPr>
              <a:t>aproximadamente.</a:t>
            </a:r>
            <a:endParaRPr lang="es-ES" sz="2800" b="1" noProof="0" dirty="0">
              <a:latin typeface="Open Sans 2"/>
              <a:ea typeface="Open Sans 2"/>
              <a:cs typeface="Open Sans 2"/>
              <a:sym typeface="Open Sans 2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500D948-558F-8DD5-588F-216B504BB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496" y="3848100"/>
            <a:ext cx="7712108" cy="5044877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CE5B787-6793-1294-2903-8B94270567D2}"/>
              </a:ext>
            </a:extLst>
          </p:cNvPr>
          <p:cNvCxnSpPr/>
          <p:nvPr/>
        </p:nvCxnSpPr>
        <p:spPr>
          <a:xfrm>
            <a:off x="10998200" y="5372100"/>
            <a:ext cx="0" cy="2286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43386D8-BC22-BE42-AF04-DC5C710B550A}"/>
              </a:ext>
            </a:extLst>
          </p:cNvPr>
          <p:cNvCxnSpPr/>
          <p:nvPr/>
        </p:nvCxnSpPr>
        <p:spPr>
          <a:xfrm>
            <a:off x="16611600" y="4686300"/>
            <a:ext cx="0" cy="2286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A5EDF79-9AB5-51A6-D528-B5F43F8F879B}"/>
              </a:ext>
            </a:extLst>
          </p:cNvPr>
          <p:cNvCxnSpPr>
            <a:cxnSpLocks/>
          </p:cNvCxnSpPr>
          <p:nvPr/>
        </p:nvCxnSpPr>
        <p:spPr>
          <a:xfrm flipV="1">
            <a:off x="10985500" y="4686300"/>
            <a:ext cx="5626100" cy="685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20B1234-0ADC-0F7D-453E-9CC5B2460C80}"/>
              </a:ext>
            </a:extLst>
          </p:cNvPr>
          <p:cNvCxnSpPr>
            <a:cxnSpLocks/>
          </p:cNvCxnSpPr>
          <p:nvPr/>
        </p:nvCxnSpPr>
        <p:spPr>
          <a:xfrm flipV="1">
            <a:off x="10972800" y="7505700"/>
            <a:ext cx="3048051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D4EDC39-0BEF-F154-351E-55E82B6E2291}"/>
              </a:ext>
            </a:extLst>
          </p:cNvPr>
          <p:cNvCxnSpPr>
            <a:cxnSpLocks/>
          </p:cNvCxnSpPr>
          <p:nvPr/>
        </p:nvCxnSpPr>
        <p:spPr>
          <a:xfrm flipV="1">
            <a:off x="14020851" y="6972300"/>
            <a:ext cx="2603450" cy="5302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15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B653B8-339A-C8CC-DF50-4FAA30BD4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C299FB7-1F8A-7B8B-C2D4-CCC8DE318AD0}"/>
              </a:ext>
            </a:extLst>
          </p:cNvPr>
          <p:cNvGrpSpPr/>
          <p:nvPr/>
        </p:nvGrpSpPr>
        <p:grpSpPr>
          <a:xfrm>
            <a:off x="188797" y="181199"/>
            <a:ext cx="17910406" cy="9924601"/>
            <a:chOff x="0" y="0"/>
            <a:chExt cx="6435532" cy="356608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7399B5F-C706-092C-22E6-A296C160CE12}"/>
                </a:ext>
              </a:extLst>
            </p:cNvPr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48AD2AC-F095-9815-6C29-82311C326E2D}"/>
                </a:ext>
              </a:extLst>
            </p:cNvPr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 lang="es-ES" noProof="0" dirty="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D297F83B-DD55-2466-6F1D-21A27116B011}"/>
              </a:ext>
            </a:extLst>
          </p:cNvPr>
          <p:cNvSpPr txBox="1"/>
          <p:nvPr/>
        </p:nvSpPr>
        <p:spPr>
          <a:xfrm>
            <a:off x="218649" y="1180677"/>
            <a:ext cx="17850701" cy="1852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s-ES" sz="8000" dirty="0">
                <a:solidFill>
                  <a:srgbClr val="6DE17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COMARCA</a:t>
            </a:r>
            <a:endParaRPr lang="es-ES" sz="6000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s-ES" sz="44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NUEVO SERVICIO DE ALIMENTACIÓN SALUDABLE</a:t>
            </a:r>
            <a:endParaRPr lang="es-ES" sz="4400" noProof="0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DE7B62A-65FD-A356-48FB-244C20BDDFF5}"/>
              </a:ext>
            </a:extLst>
          </p:cNvPr>
          <p:cNvSpPr txBox="1"/>
          <p:nvPr/>
        </p:nvSpPr>
        <p:spPr>
          <a:xfrm>
            <a:off x="1123099" y="3523431"/>
            <a:ext cx="10210800" cy="6117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b="1" dirty="0">
                <a:latin typeface="Open Sans 2"/>
                <a:ea typeface="Open Sans 2"/>
                <a:cs typeface="Open Sans 2"/>
                <a:sym typeface="Open Sans 2"/>
              </a:rPr>
              <a:t>Recientemente se ha puesto en marcha un nuevo servicio de alimentación saludable el cual va destinado a </a:t>
            </a:r>
            <a:r>
              <a:rPr lang="es-ES" sz="2400" b="1" dirty="0">
                <a:solidFill>
                  <a:srgbClr val="002060"/>
                </a:solidFill>
                <a:latin typeface="Open Sans 2"/>
                <a:ea typeface="Open Sans 2"/>
                <a:cs typeface="Open Sans 2"/>
                <a:sym typeface="Open Sans 2"/>
              </a:rPr>
              <a:t>mejorar la alimentación y el bienestar</a:t>
            </a:r>
            <a:r>
              <a:rPr lang="es-ES" sz="2400" b="1" dirty="0">
                <a:solidFill>
                  <a:srgbClr val="6DE17B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s-ES" sz="2400" b="1" dirty="0">
                <a:latin typeface="Open Sans 2"/>
                <a:ea typeface="Open Sans 2"/>
                <a:cs typeface="Open Sans 2"/>
                <a:sym typeface="Open Sans 2"/>
              </a:rPr>
              <a:t>de nuestras personas mayores. 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b="1" dirty="0">
                <a:latin typeface="Open Sans 2"/>
                <a:ea typeface="Open Sans 2"/>
                <a:cs typeface="Open Sans 2"/>
                <a:sym typeface="Open Sans 2"/>
              </a:rPr>
              <a:t>Ofrece </a:t>
            </a:r>
            <a:r>
              <a:rPr lang="es-ES" sz="2400" b="1" dirty="0">
                <a:solidFill>
                  <a:srgbClr val="002060"/>
                </a:solidFill>
                <a:latin typeface="Open Sans 2"/>
                <a:ea typeface="Open Sans 2"/>
                <a:cs typeface="Open Sans 2"/>
                <a:sym typeface="Open Sans 2"/>
              </a:rPr>
              <a:t>menús saludables y equilibrados</a:t>
            </a:r>
            <a:r>
              <a:rPr lang="es-ES" sz="2400" b="1" dirty="0">
                <a:latin typeface="Open Sans 2"/>
                <a:ea typeface="Open Sans 2"/>
                <a:cs typeface="Open Sans 2"/>
                <a:sym typeface="Open Sans 2"/>
              </a:rPr>
              <a:t>, con productos de km0 y elaborados bajo las pesquisas de un nutricionista. 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b="1" dirty="0">
                <a:latin typeface="Open Sans 2"/>
                <a:ea typeface="Open Sans 2"/>
                <a:cs typeface="Open Sans 2"/>
                <a:sym typeface="Open Sans 2"/>
              </a:rPr>
              <a:t>El servicio se ofrece de</a:t>
            </a:r>
            <a:r>
              <a:rPr lang="es-ES" sz="2400" b="1" dirty="0">
                <a:solidFill>
                  <a:srgbClr val="6DE17B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s-ES" sz="2400" b="1" dirty="0">
                <a:solidFill>
                  <a:srgbClr val="002060"/>
                </a:solidFill>
                <a:latin typeface="Open Sans 2"/>
                <a:ea typeface="Open Sans 2"/>
                <a:cs typeface="Open Sans 2"/>
                <a:sym typeface="Open Sans 2"/>
              </a:rPr>
              <a:t>lunes a sábado </a:t>
            </a:r>
            <a:r>
              <a:rPr lang="es-ES" sz="2400" b="1" dirty="0">
                <a:latin typeface="Open Sans 2"/>
                <a:ea typeface="Open Sans 2"/>
                <a:cs typeface="Open Sans 2"/>
                <a:sym typeface="Open Sans 2"/>
              </a:rPr>
              <a:t>a precios competitivos y asequibles.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b="1" dirty="0">
                <a:latin typeface="Open Sans 2"/>
                <a:ea typeface="Open Sans 2"/>
                <a:cs typeface="Open Sans 2"/>
                <a:sym typeface="Open Sans 2"/>
              </a:rPr>
              <a:t>El servicio se está prestando de momento en el municipio de Moclín y de </a:t>
            </a:r>
            <a:r>
              <a:rPr lang="es-ES" sz="2400" b="1" dirty="0" err="1">
                <a:latin typeface="Open Sans 2"/>
                <a:ea typeface="Open Sans 2"/>
                <a:cs typeface="Open Sans 2"/>
                <a:sym typeface="Open Sans 2"/>
              </a:rPr>
              <a:t>Colomera</a:t>
            </a:r>
            <a:r>
              <a:rPr lang="es-ES" sz="2400" b="1" dirty="0">
                <a:latin typeface="Open Sans 2"/>
                <a:ea typeface="Open Sans 2"/>
                <a:cs typeface="Open Sans 2"/>
                <a:sym typeface="Open Sans 2"/>
              </a:rPr>
              <a:t> y</a:t>
            </a:r>
            <a:r>
              <a:rPr lang="es-ES" sz="2400" b="1" dirty="0">
                <a:solidFill>
                  <a:srgbClr val="6DE17B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s-ES" sz="2400" b="1" dirty="0">
                <a:solidFill>
                  <a:srgbClr val="002060"/>
                </a:solidFill>
                <a:latin typeface="Open Sans 2"/>
                <a:ea typeface="Open Sans 2"/>
                <a:cs typeface="Open Sans 2"/>
                <a:sym typeface="Open Sans 2"/>
              </a:rPr>
              <a:t>será ampliable </a:t>
            </a:r>
            <a:r>
              <a:rPr lang="es-ES" sz="2400" b="1" dirty="0">
                <a:latin typeface="Open Sans 2"/>
                <a:ea typeface="Open Sans 2"/>
                <a:cs typeface="Open Sans 2"/>
                <a:sym typeface="Open Sans 2"/>
              </a:rPr>
              <a:t>al resto de municipios de la comarca. 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sz="2800" b="1" dirty="0">
              <a:solidFill>
                <a:srgbClr val="6DE17B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42B4624-A04B-4791-72AE-C2F37AF5D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3475844"/>
            <a:ext cx="4343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53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7" y="181200"/>
            <a:ext cx="17910406" cy="9924601"/>
            <a:chOff x="0" y="0"/>
            <a:chExt cx="6435532" cy="356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 lang="es-ES" noProof="0" dirty="0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28700" y="1840472"/>
            <a:ext cx="16230600" cy="1026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s-ES" sz="8000" noProof="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Justificación </a:t>
            </a:r>
          </a:p>
        </p:txBody>
      </p:sp>
      <p:sp>
        <p:nvSpPr>
          <p:cNvPr id="26" name="Freeform 26"/>
          <p:cNvSpPr/>
          <p:nvPr/>
        </p:nvSpPr>
        <p:spPr>
          <a:xfrm rot="5400000">
            <a:off x="1729275" y="-1359279"/>
            <a:ext cx="1033844" cy="4114800"/>
          </a:xfrm>
          <a:custGeom>
            <a:avLst/>
            <a:gdLst/>
            <a:ahLst/>
            <a:cxnLst/>
            <a:rect l="l" t="t" r="r" b="b"/>
            <a:pathLst>
              <a:path w="1033844" h="4114800">
                <a:moveTo>
                  <a:pt x="0" y="0"/>
                </a:moveTo>
                <a:lnTo>
                  <a:pt x="1033844" y="0"/>
                </a:lnTo>
                <a:lnTo>
                  <a:pt x="1033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27" name="Freeform 27"/>
          <p:cNvSpPr/>
          <p:nvPr/>
        </p:nvSpPr>
        <p:spPr>
          <a:xfrm rot="-5400000">
            <a:off x="15524881" y="-1359279"/>
            <a:ext cx="1033843" cy="4114800"/>
          </a:xfrm>
          <a:custGeom>
            <a:avLst/>
            <a:gdLst/>
            <a:ahLst/>
            <a:cxnLst/>
            <a:rect l="l" t="t" r="r" b="b"/>
            <a:pathLst>
              <a:path w="1033843" h="4114800">
                <a:moveTo>
                  <a:pt x="0" y="0"/>
                </a:moveTo>
                <a:lnTo>
                  <a:pt x="1033844" y="0"/>
                </a:lnTo>
                <a:lnTo>
                  <a:pt x="1033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BCD0213E-EB78-CFE6-4F96-72D5B328A8C6}"/>
              </a:ext>
            </a:extLst>
          </p:cNvPr>
          <p:cNvSpPr txBox="1"/>
          <p:nvPr/>
        </p:nvSpPr>
        <p:spPr>
          <a:xfrm>
            <a:off x="478220" y="3492062"/>
            <a:ext cx="9144000" cy="5748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noProof="0" dirty="0">
                <a:latin typeface="Open Sans 2"/>
                <a:ea typeface="Open Sans 2"/>
                <a:cs typeface="Open Sans 2"/>
                <a:sym typeface="Open Sans 2"/>
              </a:rPr>
              <a:t>Las diferentes actuaciones buscan ofrecer atención integral a personas mayores y dependientes, dado el alto número de personas</a:t>
            </a:r>
          </a:p>
          <a:p>
            <a:pPr algn="ctr">
              <a:lnSpc>
                <a:spcPct val="150000"/>
              </a:lnSpc>
            </a:pPr>
            <a:r>
              <a:rPr lang="es-ES" sz="2800" b="1" noProof="0" dirty="0">
                <a:latin typeface="Open Sans 2"/>
                <a:ea typeface="Open Sans 2"/>
                <a:cs typeface="Open Sans 2"/>
                <a:sym typeface="Open Sans 2"/>
              </a:rPr>
              <a:t>demandantes de atención, mediante la creación o puesta en marcha de centros de día municipales y mediante la puesta en marcha del servicio de alimentación saludable, el cual ofrece menús saludables elaborados con productos de km0 a personas dependientes a un precio reducido.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5596CA7-1C45-4B8D-C51C-F8F5DB9039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220" y="2247900"/>
            <a:ext cx="7751380" cy="109637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63" y="433316"/>
            <a:ext cx="17454074" cy="9420368"/>
            <a:chOff x="0" y="0"/>
            <a:chExt cx="4596958" cy="24810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96958" cy="2481085"/>
            </a:xfrm>
            <a:custGeom>
              <a:avLst/>
              <a:gdLst/>
              <a:ahLst/>
              <a:cxnLst/>
              <a:rect l="l" t="t" r="r" b="b"/>
              <a:pathLst>
                <a:path w="4596958" h="2481085">
                  <a:moveTo>
                    <a:pt x="0" y="0"/>
                  </a:moveTo>
                  <a:lnTo>
                    <a:pt x="4596958" y="0"/>
                  </a:lnTo>
                  <a:lnTo>
                    <a:pt x="4596958" y="2481085"/>
                  </a:lnTo>
                  <a:lnTo>
                    <a:pt x="0" y="24810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032859"/>
              </a:solidFill>
              <a:prstDash val="solid"/>
              <a:miter/>
            </a:ln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96958" cy="2519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s-ES" noProof="0" dirty="0"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s-ES" noProof="0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6154" y="506491"/>
            <a:ext cx="17257924" cy="9250234"/>
            <a:chOff x="0" y="0"/>
            <a:chExt cx="4545297" cy="24362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45297" cy="2436276"/>
            </a:xfrm>
            <a:custGeom>
              <a:avLst/>
              <a:gdLst/>
              <a:ahLst/>
              <a:cxnLst/>
              <a:rect l="l" t="t" r="r" b="b"/>
              <a:pathLst>
                <a:path w="4545297" h="2436276">
                  <a:moveTo>
                    <a:pt x="0" y="0"/>
                  </a:moveTo>
                  <a:lnTo>
                    <a:pt x="4545297" y="0"/>
                  </a:lnTo>
                  <a:lnTo>
                    <a:pt x="4545297" y="2436276"/>
                  </a:lnTo>
                  <a:lnTo>
                    <a:pt x="0" y="24362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45297" cy="2474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s-ES" noProof="0" dirty="0"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s-ES" noProof="0" dirty="0"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s-ES" noProof="0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65349" y="552887"/>
            <a:ext cx="17157422" cy="9157443"/>
            <a:chOff x="0" y="0"/>
            <a:chExt cx="4518827" cy="241183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18827" cy="2411837"/>
            </a:xfrm>
            <a:custGeom>
              <a:avLst/>
              <a:gdLst/>
              <a:ahLst/>
              <a:cxnLst/>
              <a:rect l="l" t="t" r="r" b="b"/>
              <a:pathLst>
                <a:path w="4518827" h="2411837">
                  <a:moveTo>
                    <a:pt x="0" y="0"/>
                  </a:moveTo>
                  <a:lnTo>
                    <a:pt x="4518827" y="0"/>
                  </a:lnTo>
                  <a:lnTo>
                    <a:pt x="4518827" y="2411837"/>
                  </a:lnTo>
                  <a:lnTo>
                    <a:pt x="0" y="2411837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92A0B4"/>
              </a:solidFill>
              <a:prstDash val="solid"/>
              <a:miter/>
            </a:ln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518827" cy="2449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s-ES" noProof="0" dirty="0"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s-ES" noProof="0" dirty="0"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s-ES" noProof="0" dirty="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658045" y="229160"/>
            <a:ext cx="11661165" cy="9373701"/>
          </a:xfrm>
          <a:custGeom>
            <a:avLst/>
            <a:gdLst/>
            <a:ahLst/>
            <a:cxnLst/>
            <a:rect l="l" t="t" r="r" b="b"/>
            <a:pathLst>
              <a:path w="11661165" h="9373701">
                <a:moveTo>
                  <a:pt x="0" y="0"/>
                </a:moveTo>
                <a:lnTo>
                  <a:pt x="11661164" y="0"/>
                </a:lnTo>
                <a:lnTo>
                  <a:pt x="11661164" y="9373702"/>
                </a:lnTo>
                <a:lnTo>
                  <a:pt x="0" y="9373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21276" r="-1498" b="-26578"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12" name="AutoShape 12"/>
          <p:cNvSpPr/>
          <p:nvPr/>
        </p:nvSpPr>
        <p:spPr>
          <a:xfrm flipV="1">
            <a:off x="8570287" y="4594385"/>
            <a:ext cx="7992823" cy="9525"/>
          </a:xfrm>
          <a:prstGeom prst="line">
            <a:avLst/>
          </a:prstGeom>
          <a:ln w="57150" cap="flat">
            <a:solidFill>
              <a:srgbClr val="0328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13" name="TextBox 13"/>
          <p:cNvSpPr txBox="1"/>
          <p:nvPr/>
        </p:nvSpPr>
        <p:spPr>
          <a:xfrm>
            <a:off x="3137053" y="1967343"/>
            <a:ext cx="13426090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es-ES" sz="6000" noProof="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II JORNADA PROVINCIAL DE</a:t>
            </a:r>
          </a:p>
          <a:p>
            <a:pPr marL="0" lvl="0" indent="0" algn="r">
              <a:lnSpc>
                <a:spcPts val="7200"/>
              </a:lnSpc>
            </a:pPr>
            <a:r>
              <a:rPr lang="es-ES" sz="6000" noProof="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AGENDAS URBANAS Y RURALES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27852" y="4945871"/>
            <a:ext cx="5035257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99"/>
              </a:lnSpc>
            </a:pPr>
            <a:r>
              <a:rPr lang="es-ES" sz="2499" b="1" noProof="0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La Calahorra </a:t>
            </a:r>
            <a:r>
              <a:rPr lang="es-ES" sz="2499" noProof="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(Granada)</a:t>
            </a:r>
          </a:p>
          <a:p>
            <a:pPr marL="0" lvl="0" indent="0" algn="r">
              <a:lnSpc>
                <a:spcPts val="2160"/>
              </a:lnSpc>
            </a:pPr>
            <a:r>
              <a:rPr lang="es-ES" sz="1800" noProof="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25 de noviembre de 2025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1895648" y="6681901"/>
            <a:ext cx="3204287" cy="2121077"/>
            <a:chOff x="0" y="0"/>
            <a:chExt cx="8956231" cy="59285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956232" cy="5928575"/>
            </a:xfrm>
            <a:custGeom>
              <a:avLst/>
              <a:gdLst/>
              <a:ahLst/>
              <a:cxnLst/>
              <a:rect l="l" t="t" r="r" b="b"/>
              <a:pathLst>
                <a:path w="8956232" h="5928575">
                  <a:moveTo>
                    <a:pt x="0" y="1091202"/>
                  </a:moveTo>
                  <a:lnTo>
                    <a:pt x="8799943" y="0"/>
                  </a:lnTo>
                  <a:lnTo>
                    <a:pt x="8956232" y="3846823"/>
                  </a:lnTo>
                  <a:lnTo>
                    <a:pt x="7534928" y="4691307"/>
                  </a:lnTo>
                  <a:lnTo>
                    <a:pt x="7922891" y="5928575"/>
                  </a:lnTo>
                  <a:lnTo>
                    <a:pt x="97450" y="5928575"/>
                  </a:lnTo>
                  <a:lnTo>
                    <a:pt x="972664" y="2067023"/>
                  </a:lnTo>
                  <a:lnTo>
                    <a:pt x="253738" y="2105074"/>
                  </a:lnTo>
                  <a:close/>
                </a:path>
              </a:pathLst>
            </a:custGeom>
            <a:blipFill>
              <a:blip r:embed="rId3"/>
              <a:stretch>
                <a:fillRect t="-3466" b="-3466"/>
              </a:stretch>
            </a:blipFill>
          </p:spPr>
          <p:txBody>
            <a:bodyPr/>
            <a:lstStyle/>
            <a:p>
              <a:endParaRPr lang="es-ES" noProof="0" dirty="0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5099936" y="6893345"/>
            <a:ext cx="1055304" cy="1698190"/>
          </a:xfrm>
          <a:custGeom>
            <a:avLst/>
            <a:gdLst/>
            <a:ahLst/>
            <a:cxnLst/>
            <a:rect l="l" t="t" r="r" b="b"/>
            <a:pathLst>
              <a:path w="1055304" h="1698190">
                <a:moveTo>
                  <a:pt x="0" y="0"/>
                </a:moveTo>
                <a:lnTo>
                  <a:pt x="1055303" y="0"/>
                </a:lnTo>
                <a:lnTo>
                  <a:pt x="1055303" y="1698189"/>
                </a:lnTo>
                <a:lnTo>
                  <a:pt x="0" y="16981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 noProof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520" y="181199"/>
            <a:ext cx="17910406" cy="9924601"/>
            <a:chOff x="0" y="0"/>
            <a:chExt cx="6435532" cy="356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 lang="es-ES" noProof="0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33375" y="558320"/>
            <a:ext cx="5220696" cy="4375485"/>
            <a:chOff x="0" y="0"/>
            <a:chExt cx="1265026" cy="8408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65026" cy="840814"/>
            </a:xfrm>
            <a:custGeom>
              <a:avLst/>
              <a:gdLst/>
              <a:ahLst/>
              <a:cxnLst/>
              <a:rect l="l" t="t" r="r" b="b"/>
              <a:pathLst>
                <a:path w="1265026" h="840814">
                  <a:moveTo>
                    <a:pt x="0" y="0"/>
                  </a:moveTo>
                  <a:lnTo>
                    <a:pt x="1265026" y="0"/>
                  </a:lnTo>
                  <a:lnTo>
                    <a:pt x="1265026" y="840814"/>
                  </a:lnTo>
                  <a:lnTo>
                    <a:pt x="0" y="840814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336276"/>
              </a:solidFill>
              <a:prstDash val="solid"/>
              <a:miter/>
            </a:ln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265026" cy="869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54"/>
                </a:lnSpc>
                <a:spcBef>
                  <a:spcPct val="0"/>
                </a:spcBef>
              </a:pPr>
              <a:endParaRPr lang="es-ES" noProof="0" dirty="0"/>
            </a:p>
          </p:txBody>
        </p:sp>
      </p:grpSp>
      <p:sp>
        <p:nvSpPr>
          <p:cNvPr id="21" name="Freeform 21"/>
          <p:cNvSpPr/>
          <p:nvPr/>
        </p:nvSpPr>
        <p:spPr>
          <a:xfrm flipH="1">
            <a:off x="0" y="8650166"/>
            <a:ext cx="3273669" cy="3273669"/>
          </a:xfrm>
          <a:custGeom>
            <a:avLst/>
            <a:gdLst/>
            <a:ahLst/>
            <a:cxnLst/>
            <a:rect l="l" t="t" r="r" b="b"/>
            <a:pathLst>
              <a:path w="3273669" h="3273669">
                <a:moveTo>
                  <a:pt x="3273669" y="0"/>
                </a:moveTo>
                <a:lnTo>
                  <a:pt x="0" y="0"/>
                </a:lnTo>
                <a:lnTo>
                  <a:pt x="0" y="3273668"/>
                </a:lnTo>
                <a:lnTo>
                  <a:pt x="3273669" y="3273668"/>
                </a:lnTo>
                <a:lnTo>
                  <a:pt x="327366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22" name="Freeform 22"/>
          <p:cNvSpPr/>
          <p:nvPr/>
        </p:nvSpPr>
        <p:spPr>
          <a:xfrm flipH="1">
            <a:off x="14604573" y="-1841714"/>
            <a:ext cx="3683427" cy="3683427"/>
          </a:xfrm>
          <a:custGeom>
            <a:avLst/>
            <a:gdLst/>
            <a:ahLst/>
            <a:cxnLst/>
            <a:rect l="l" t="t" r="r" b="b"/>
            <a:pathLst>
              <a:path w="3683427" h="3683427">
                <a:moveTo>
                  <a:pt x="3683427" y="0"/>
                </a:moveTo>
                <a:lnTo>
                  <a:pt x="0" y="0"/>
                </a:lnTo>
                <a:lnTo>
                  <a:pt x="0" y="3683428"/>
                </a:lnTo>
                <a:lnTo>
                  <a:pt x="3683427" y="3683428"/>
                </a:lnTo>
                <a:lnTo>
                  <a:pt x="368342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noProof="0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F4584437-97AE-8B43-AC7B-EC3C19B84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7" t="13427" r="11703" b="12992"/>
          <a:stretch>
            <a:fillRect/>
          </a:stretch>
        </p:blipFill>
        <p:spPr>
          <a:xfrm>
            <a:off x="6914098" y="650562"/>
            <a:ext cx="4459250" cy="4191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9DB659BE-6F82-C5F2-3F6C-785C513C4B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8"/>
          <a:stretch>
            <a:fillRect/>
          </a:stretch>
        </p:blipFill>
        <p:spPr>
          <a:xfrm rot="5400000">
            <a:off x="5822360" y="2064338"/>
            <a:ext cx="6643279" cy="143256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7" y="181199"/>
            <a:ext cx="17910406" cy="9924601"/>
            <a:chOff x="0" y="0"/>
            <a:chExt cx="6435532" cy="356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 lang="es-ES" noProof="0" dirty="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55800" y="1048138"/>
            <a:ext cx="1437640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s-ES" sz="66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Ecos</a:t>
            </a:r>
            <a:r>
              <a:rPr lang="es-ES" sz="6600" noProof="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istema</a:t>
            </a:r>
            <a:r>
              <a:rPr lang="es-ES" sz="6600" noProof="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Comarcal de Economía de los cuidados en los Montes Occidentales</a:t>
            </a:r>
          </a:p>
        </p:txBody>
      </p:sp>
      <p:sp>
        <p:nvSpPr>
          <p:cNvPr id="7" name="Freeform 7"/>
          <p:cNvSpPr/>
          <p:nvPr/>
        </p:nvSpPr>
        <p:spPr>
          <a:xfrm>
            <a:off x="188797" y="207435"/>
            <a:ext cx="3305842" cy="1642530"/>
          </a:xfrm>
          <a:custGeom>
            <a:avLst/>
            <a:gdLst/>
            <a:ahLst/>
            <a:cxnLst/>
            <a:rect l="l" t="t" r="r" b="b"/>
            <a:pathLst>
              <a:path w="3305842" h="1642530">
                <a:moveTo>
                  <a:pt x="0" y="0"/>
                </a:moveTo>
                <a:lnTo>
                  <a:pt x="3305842" y="0"/>
                </a:lnTo>
                <a:lnTo>
                  <a:pt x="3305842" y="1642530"/>
                </a:lnTo>
                <a:lnTo>
                  <a:pt x="0" y="164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01265"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8" name="Freeform 8"/>
          <p:cNvSpPr/>
          <p:nvPr/>
        </p:nvSpPr>
        <p:spPr>
          <a:xfrm>
            <a:off x="14793361" y="8428328"/>
            <a:ext cx="3305842" cy="1659944"/>
          </a:xfrm>
          <a:custGeom>
            <a:avLst/>
            <a:gdLst/>
            <a:ahLst/>
            <a:cxnLst/>
            <a:rect l="l" t="t" r="r" b="b"/>
            <a:pathLst>
              <a:path w="3305842" h="1659944">
                <a:moveTo>
                  <a:pt x="0" y="0"/>
                </a:moveTo>
                <a:lnTo>
                  <a:pt x="3305842" y="0"/>
                </a:lnTo>
                <a:lnTo>
                  <a:pt x="3305842" y="1659944"/>
                </a:lnTo>
                <a:lnTo>
                  <a:pt x="0" y="16599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99153"/>
            </a:stretch>
          </a:blipFill>
        </p:spPr>
        <p:txBody>
          <a:bodyPr/>
          <a:lstStyle/>
          <a:p>
            <a:endParaRPr lang="es-ES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050102-B022-C22D-08BB-3BEAF2B29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89" b="93011" l="4782" r="92124">
                        <a14:foregroundMark x1="8579" y1="68280" x2="8579" y2="68280"/>
                        <a14:foregroundMark x1="4782" y1="72043" x2="4782" y2="72043"/>
                        <a14:foregroundMark x1="51617" y1="93011" x2="51617" y2="93011"/>
                        <a14:foregroundMark x1="92124" y1="22312" x2="92124" y2="22312"/>
                        <a14:foregroundMark x1="88889" y1="8333" x2="88889" y2="8333"/>
                        <a14:foregroundMark x1="75809" y1="6989" x2="75809" y2="6989"/>
                        <a14:backgroundMark x1="4501" y1="14516" x2="4501" y2="14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4567476"/>
            <a:ext cx="4495800" cy="2352233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146283D-AC4D-A81D-B6A2-A71FEAEF3185}"/>
              </a:ext>
            </a:extLst>
          </p:cNvPr>
          <p:cNvSpPr txBox="1"/>
          <p:nvPr/>
        </p:nvSpPr>
        <p:spPr>
          <a:xfrm>
            <a:off x="1028700" y="7392059"/>
            <a:ext cx="16230600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s-ES" sz="72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Itinerario Patrimonial Fortalezas de Poniente</a:t>
            </a:r>
            <a:endParaRPr lang="es-ES" sz="7200" noProof="0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1495" y="181200"/>
            <a:ext cx="17910406" cy="9924601"/>
            <a:chOff x="0" y="0"/>
            <a:chExt cx="6435532" cy="356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 lang="es-ES" noProof="0" dirty="0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028697" y="4793860"/>
            <a:ext cx="16230600" cy="92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s-ES" sz="5400" u="none" strike="noStrike" noProof="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Descripción de la actuación</a:t>
            </a:r>
          </a:p>
        </p:txBody>
      </p:sp>
      <p:sp>
        <p:nvSpPr>
          <p:cNvPr id="31" name="Freeform 31"/>
          <p:cNvSpPr/>
          <p:nvPr/>
        </p:nvSpPr>
        <p:spPr>
          <a:xfrm flipH="1">
            <a:off x="15436788" y="8770156"/>
            <a:ext cx="2662414" cy="1335645"/>
          </a:xfrm>
          <a:custGeom>
            <a:avLst/>
            <a:gdLst/>
            <a:ahLst/>
            <a:cxnLst/>
            <a:rect l="l" t="t" r="r" b="b"/>
            <a:pathLst>
              <a:path w="2662414" h="1335645">
                <a:moveTo>
                  <a:pt x="2662415" y="0"/>
                </a:moveTo>
                <a:lnTo>
                  <a:pt x="0" y="0"/>
                </a:lnTo>
                <a:lnTo>
                  <a:pt x="0" y="1335644"/>
                </a:lnTo>
                <a:lnTo>
                  <a:pt x="2662415" y="1335644"/>
                </a:lnTo>
                <a:lnTo>
                  <a:pt x="26624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BB5FE4A9-1814-7A93-5058-7660F447F6F5}"/>
              </a:ext>
            </a:extLst>
          </p:cNvPr>
          <p:cNvSpPr txBox="1"/>
          <p:nvPr/>
        </p:nvSpPr>
        <p:spPr>
          <a:xfrm>
            <a:off x="1657346" y="6325484"/>
            <a:ext cx="14973301" cy="3177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s-ES" sz="2800" noProof="0" dirty="0">
                <a:latin typeface="League Spartan"/>
                <a:ea typeface="League Spartan"/>
                <a:cs typeface="League Spartan"/>
                <a:sym typeface="League Spartan"/>
              </a:rPr>
              <a:t>El proyecto busca frenar la despoblación rural ofreciendo atención integral a personas dependientes, potenciando la cohesión social, ofreciendo espacios de ocio ligados al turismo patrimonial, promoviendo actividades intergeneracionales y atrayendo a población cualificada para el sector sociosanitario.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2298BD2-CF4B-4397-C385-DE3E5E12CB35}"/>
              </a:ext>
            </a:extLst>
          </p:cNvPr>
          <p:cNvSpPr txBox="1"/>
          <p:nvPr/>
        </p:nvSpPr>
        <p:spPr>
          <a:xfrm>
            <a:off x="1955797" y="1014836"/>
            <a:ext cx="1437640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s-ES" sz="66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Ecos</a:t>
            </a:r>
            <a:r>
              <a:rPr lang="es-ES" sz="6600" noProof="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istema</a:t>
            </a:r>
            <a:r>
              <a:rPr lang="es-ES" sz="6600" noProof="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Comarcal de Economía de los cuidados en los Montes Occidentales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7" y="181200"/>
            <a:ext cx="17910406" cy="9924601"/>
            <a:chOff x="0" y="0"/>
            <a:chExt cx="6435532" cy="356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 lang="es-ES" noProof="0" dirty="0"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11080242" y="3079242"/>
            <a:ext cx="8229600" cy="4128516"/>
          </a:xfrm>
          <a:custGeom>
            <a:avLst/>
            <a:gdLst/>
            <a:ahLst/>
            <a:cxnLst/>
            <a:rect l="l" t="t" r="r" b="b"/>
            <a:pathLst>
              <a:path w="8229600" h="4128516">
                <a:moveTo>
                  <a:pt x="0" y="0"/>
                </a:moveTo>
                <a:lnTo>
                  <a:pt x="8229600" y="0"/>
                </a:lnTo>
                <a:lnTo>
                  <a:pt x="8229600" y="4128516"/>
                </a:lnTo>
                <a:lnTo>
                  <a:pt x="0" y="4128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6" name="TextBox 6"/>
          <p:cNvSpPr txBox="1"/>
          <p:nvPr/>
        </p:nvSpPr>
        <p:spPr>
          <a:xfrm>
            <a:off x="3386742" y="1568737"/>
            <a:ext cx="8855550" cy="1026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20"/>
              </a:lnSpc>
              <a:spcBef>
                <a:spcPct val="0"/>
              </a:spcBef>
            </a:pPr>
            <a:r>
              <a:rPr lang="es-ES" sz="8000" noProof="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Actuaciones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3000" y="3390900"/>
            <a:ext cx="10325100" cy="5728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ctr">
              <a:lnSpc>
                <a:spcPct val="150000"/>
              </a:lnSpc>
              <a:buAutoNum type="arabicPeriod"/>
            </a:pPr>
            <a:r>
              <a:rPr lang="es-ES" sz="3600" b="1" noProof="0" dirty="0" err="1">
                <a:latin typeface="Open Sans 2"/>
                <a:ea typeface="Open Sans 2"/>
                <a:cs typeface="Open Sans 2"/>
                <a:sym typeface="Open Sans 2"/>
              </a:rPr>
              <a:t>Zagra</a:t>
            </a:r>
            <a:r>
              <a:rPr lang="es-ES" sz="3600" b="1" noProof="0" dirty="0">
                <a:latin typeface="Open Sans 2"/>
                <a:ea typeface="Open Sans 2"/>
                <a:cs typeface="Open Sans 2"/>
                <a:sym typeface="Open Sans 2"/>
              </a:rPr>
              <a:t>: Centro de estancia diurna y nocturna</a:t>
            </a:r>
          </a:p>
          <a:p>
            <a:pPr marL="457200" indent="-457200" algn="ctr">
              <a:lnSpc>
                <a:spcPct val="150000"/>
              </a:lnSpc>
              <a:buAutoNum type="arabicPeriod"/>
            </a:pPr>
            <a:r>
              <a:rPr lang="es-ES" sz="3600" b="1" dirty="0">
                <a:latin typeface="Open Sans 2"/>
                <a:ea typeface="Open Sans 2"/>
                <a:cs typeface="Open Sans 2"/>
                <a:sym typeface="Open Sans 2"/>
              </a:rPr>
              <a:t> Íllora: Centro de día </a:t>
            </a:r>
            <a:r>
              <a:rPr lang="es-ES" sz="3600" b="1" dirty="0" err="1">
                <a:latin typeface="Open Sans 2"/>
                <a:ea typeface="Open Sans 2"/>
                <a:cs typeface="Open Sans 2"/>
                <a:sym typeface="Open Sans 2"/>
              </a:rPr>
              <a:t>Escóznar</a:t>
            </a:r>
            <a:endParaRPr lang="es-ES" sz="3600" b="1" dirty="0">
              <a:latin typeface="Open Sans 2"/>
              <a:ea typeface="Open Sans 2"/>
              <a:cs typeface="Open Sans 2"/>
              <a:sym typeface="Open Sans 2"/>
            </a:endParaRPr>
          </a:p>
          <a:p>
            <a:pPr marL="457200" indent="-457200" algn="ctr">
              <a:lnSpc>
                <a:spcPct val="150000"/>
              </a:lnSpc>
              <a:buFontTx/>
              <a:buAutoNum type="arabicPeriod"/>
            </a:pPr>
            <a:r>
              <a:rPr lang="es-ES" sz="3600" b="1" noProof="0" dirty="0"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s-ES" sz="3600" b="1" dirty="0">
                <a:latin typeface="Open Sans 2"/>
                <a:ea typeface="Open Sans 2"/>
                <a:cs typeface="Open Sans 2"/>
                <a:sym typeface="Open Sans 2"/>
              </a:rPr>
              <a:t>Moclín. Centro de día de Puerto Lope</a:t>
            </a:r>
          </a:p>
          <a:p>
            <a:pPr marL="457200" indent="-457200" algn="ctr">
              <a:lnSpc>
                <a:spcPct val="150000"/>
              </a:lnSpc>
              <a:buAutoNum type="arabicPeriod"/>
            </a:pPr>
            <a:r>
              <a:rPr lang="es-ES" sz="3600" b="1" noProof="0" dirty="0" err="1">
                <a:latin typeface="Open Sans 2"/>
                <a:ea typeface="Open Sans 2"/>
                <a:cs typeface="Open Sans 2"/>
                <a:sym typeface="Open Sans 2"/>
              </a:rPr>
              <a:t>Colomera</a:t>
            </a:r>
            <a:r>
              <a:rPr lang="es-ES" sz="3600" b="1" noProof="0" dirty="0">
                <a:latin typeface="Open Sans 2"/>
                <a:ea typeface="Open Sans 2"/>
                <a:cs typeface="Open Sans 2"/>
                <a:sym typeface="Open Sans 2"/>
              </a:rPr>
              <a:t>. Centro de día de </a:t>
            </a:r>
            <a:r>
              <a:rPr lang="es-ES" sz="3600" b="1" noProof="0" dirty="0" err="1">
                <a:latin typeface="Open Sans 2"/>
                <a:ea typeface="Open Sans 2"/>
                <a:cs typeface="Open Sans 2"/>
                <a:sym typeface="Open Sans 2"/>
              </a:rPr>
              <a:t>Colomera</a:t>
            </a:r>
            <a:endParaRPr lang="es-ES" sz="3600" b="1" noProof="0" dirty="0">
              <a:latin typeface="Open Sans 2"/>
              <a:ea typeface="Open Sans 2"/>
              <a:cs typeface="Open Sans 2"/>
              <a:sym typeface="Open Sans 2"/>
            </a:endParaRPr>
          </a:p>
          <a:p>
            <a:pPr marL="457200" indent="-457200" algn="ctr">
              <a:lnSpc>
                <a:spcPct val="150000"/>
              </a:lnSpc>
              <a:buAutoNum type="arabicPeriod"/>
            </a:pPr>
            <a:r>
              <a:rPr lang="es-ES" sz="3600" b="1" dirty="0">
                <a:latin typeface="Open Sans 2"/>
                <a:ea typeface="Open Sans 2"/>
                <a:cs typeface="Open Sans 2"/>
                <a:sym typeface="Open Sans 2"/>
              </a:rPr>
              <a:t>Moclín. Centro intergeneracional</a:t>
            </a:r>
          </a:p>
          <a:p>
            <a:pPr marL="457200" indent="-457200" algn="ctr">
              <a:lnSpc>
                <a:spcPct val="150000"/>
              </a:lnSpc>
              <a:buAutoNum type="arabicPeriod"/>
            </a:pPr>
            <a:r>
              <a:rPr lang="es-ES" sz="3600" b="1" dirty="0">
                <a:latin typeface="Open Sans 2"/>
                <a:ea typeface="Open Sans 2"/>
                <a:cs typeface="Open Sans 2"/>
                <a:sym typeface="Open Sans 2"/>
              </a:rPr>
              <a:t>Comarca. Servicio de Alimentación Saludable</a:t>
            </a:r>
          </a:p>
          <a:p>
            <a:pPr marL="457200" indent="-457200" algn="ctr">
              <a:lnSpc>
                <a:spcPct val="150000"/>
              </a:lnSpc>
              <a:buAutoNum type="arabicPeriod"/>
            </a:pPr>
            <a:endParaRPr lang="es-ES" sz="3600" b="1" noProof="0" dirty="0">
              <a:solidFill>
                <a:srgbClr val="6DE17B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2BD594-0524-25EE-B94B-7688D112C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FAFC547-D9D9-B5C3-F5B4-1EAD2F32E000}"/>
              </a:ext>
            </a:extLst>
          </p:cNvPr>
          <p:cNvGrpSpPr/>
          <p:nvPr/>
        </p:nvGrpSpPr>
        <p:grpSpPr>
          <a:xfrm>
            <a:off x="188797" y="181199"/>
            <a:ext cx="17910406" cy="9924601"/>
            <a:chOff x="0" y="0"/>
            <a:chExt cx="6435532" cy="356608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ECE5661-CE82-F24D-5393-C8FB9E9EB6D8}"/>
                </a:ext>
              </a:extLst>
            </p:cNvPr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9300634-FAFA-E358-445E-1FAD058C7BAF}"/>
                </a:ext>
              </a:extLst>
            </p:cNvPr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 lang="es-ES" noProof="0" dirty="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D6D2907E-528F-60BA-5F0B-771CEE02821A}"/>
              </a:ext>
            </a:extLst>
          </p:cNvPr>
          <p:cNvSpPr txBox="1"/>
          <p:nvPr/>
        </p:nvSpPr>
        <p:spPr>
          <a:xfrm>
            <a:off x="0" y="1126131"/>
            <a:ext cx="17850701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s-ES" sz="8000" dirty="0">
                <a:solidFill>
                  <a:srgbClr val="6DE17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ZAGRA</a:t>
            </a:r>
            <a:r>
              <a:rPr lang="es-ES" sz="60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s-ES" sz="48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CENTRO DE ESTANCIA DIURNA Y NOCTURNA</a:t>
            </a:r>
            <a:endParaRPr lang="es-ES" sz="4800" noProof="0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DB45874-4813-7F4D-DBDB-F15710118A35}"/>
              </a:ext>
            </a:extLst>
          </p:cNvPr>
          <p:cNvSpPr txBox="1"/>
          <p:nvPr/>
        </p:nvSpPr>
        <p:spPr>
          <a:xfrm>
            <a:off x="8155421" y="4076700"/>
            <a:ext cx="8786016" cy="4455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b="1" dirty="0">
                <a:latin typeface="Open Sans 2"/>
                <a:ea typeface="Open Sans 2"/>
                <a:cs typeface="Open Sans 2"/>
                <a:sym typeface="Open Sans 2"/>
              </a:rPr>
              <a:t>El nuevo centro de día de </a:t>
            </a:r>
            <a:r>
              <a:rPr lang="es-ES" sz="2800" b="1" dirty="0" err="1">
                <a:latin typeface="Open Sans 2"/>
                <a:ea typeface="Open Sans 2"/>
                <a:cs typeface="Open Sans 2"/>
                <a:sym typeface="Open Sans 2"/>
              </a:rPr>
              <a:t>Zagra</a:t>
            </a:r>
            <a:r>
              <a:rPr lang="es-ES" sz="2800" b="1" dirty="0">
                <a:latin typeface="Open Sans 2"/>
                <a:ea typeface="Open Sans 2"/>
                <a:cs typeface="Open Sans 2"/>
                <a:sym typeface="Open Sans 2"/>
              </a:rPr>
              <a:t> se ubicará en un lugar céntrico y accesible de la localidad. 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b="1" noProof="0" dirty="0">
                <a:latin typeface="Open Sans 2"/>
                <a:ea typeface="Open Sans 2"/>
                <a:cs typeface="Open Sans 2"/>
                <a:sym typeface="Open Sans 2"/>
              </a:rPr>
              <a:t>Proporcionará </a:t>
            </a:r>
            <a:r>
              <a:rPr lang="es-ES" sz="2800" b="1" noProof="0" dirty="0">
                <a:solidFill>
                  <a:srgbClr val="002060"/>
                </a:solidFill>
                <a:latin typeface="Open Sans 2"/>
                <a:ea typeface="Open Sans 2"/>
                <a:cs typeface="Open Sans 2"/>
                <a:sym typeface="Open Sans 2"/>
              </a:rPr>
              <a:t>atención diurna para 30 </a:t>
            </a:r>
            <a:r>
              <a:rPr lang="es-ES" sz="2800" b="1" noProof="0" dirty="0" err="1">
                <a:solidFill>
                  <a:srgbClr val="002060"/>
                </a:solidFill>
                <a:latin typeface="Open Sans 2"/>
                <a:ea typeface="Open Sans 2"/>
                <a:cs typeface="Open Sans 2"/>
                <a:sym typeface="Open Sans 2"/>
              </a:rPr>
              <a:t>perso</a:t>
            </a:r>
            <a:r>
              <a:rPr lang="es-ES" sz="2800" b="1" dirty="0" err="1">
                <a:solidFill>
                  <a:srgbClr val="002060"/>
                </a:solidFill>
                <a:latin typeface="Open Sans 2"/>
                <a:ea typeface="Open Sans 2"/>
                <a:cs typeface="Open Sans 2"/>
                <a:sym typeface="Open Sans 2"/>
              </a:rPr>
              <a:t>nas</a:t>
            </a:r>
            <a:r>
              <a:rPr lang="es-ES" sz="2800" b="1" dirty="0">
                <a:solidFill>
                  <a:srgbClr val="00206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s-ES" sz="2800" b="1" dirty="0">
                <a:latin typeface="Open Sans 2"/>
                <a:ea typeface="Open Sans 2"/>
                <a:cs typeface="Open Sans 2"/>
                <a:sym typeface="Open Sans 2"/>
              </a:rPr>
              <a:t>y</a:t>
            </a:r>
            <a:r>
              <a:rPr lang="es-ES" sz="2800" b="1" dirty="0">
                <a:solidFill>
                  <a:srgbClr val="6DE17B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s-ES" sz="2800" b="1" dirty="0">
                <a:solidFill>
                  <a:srgbClr val="002060"/>
                </a:solidFill>
                <a:latin typeface="Open Sans 2"/>
                <a:ea typeface="Open Sans 2"/>
                <a:cs typeface="Open Sans 2"/>
                <a:sym typeface="Open Sans 2"/>
              </a:rPr>
              <a:t>alojamiento nocturno para 15 huéspedes</a:t>
            </a:r>
            <a:r>
              <a:rPr lang="es-ES" sz="2800" b="1" dirty="0">
                <a:solidFill>
                  <a:srgbClr val="6DE17B"/>
                </a:solidFill>
                <a:latin typeface="Open Sans 2"/>
                <a:ea typeface="Open Sans 2"/>
                <a:cs typeface="Open Sans 2"/>
                <a:sym typeface="Open Sans 2"/>
              </a:rPr>
              <a:t>. 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b="1" dirty="0">
                <a:latin typeface="Open Sans 2"/>
                <a:ea typeface="Open Sans 2"/>
                <a:cs typeface="Open Sans 2"/>
                <a:sym typeface="Open Sans 2"/>
              </a:rPr>
              <a:t>Esta actuación cuenta con el </a:t>
            </a:r>
            <a:r>
              <a:rPr lang="es-ES" sz="2800" b="1" dirty="0">
                <a:solidFill>
                  <a:srgbClr val="002060"/>
                </a:solidFill>
                <a:latin typeface="Open Sans 2"/>
                <a:ea typeface="Open Sans 2"/>
                <a:cs typeface="Open Sans 2"/>
                <a:sym typeface="Open Sans 2"/>
              </a:rPr>
              <a:t>proyecto básico </a:t>
            </a:r>
            <a:r>
              <a:rPr lang="es-ES" sz="2800" b="1" dirty="0">
                <a:latin typeface="Open Sans 2"/>
                <a:ea typeface="Open Sans 2"/>
                <a:cs typeface="Open Sans 2"/>
                <a:sym typeface="Open Sans 2"/>
              </a:rPr>
              <a:t>y un presupuesto de ejecución estimado de </a:t>
            </a:r>
          </a:p>
          <a:p>
            <a:pPr algn="ctr">
              <a:lnSpc>
                <a:spcPct val="150000"/>
              </a:lnSpc>
            </a:pPr>
            <a:r>
              <a:rPr lang="es-ES" sz="2800" b="1" dirty="0">
                <a:solidFill>
                  <a:srgbClr val="FF0000"/>
                </a:solidFill>
                <a:latin typeface="Open Sans 2"/>
                <a:ea typeface="Open Sans 2"/>
                <a:cs typeface="Open Sans 2"/>
                <a:sym typeface="Open Sans 2"/>
              </a:rPr>
              <a:t>802.000€ </a:t>
            </a:r>
            <a:r>
              <a:rPr lang="es-ES" sz="2800" b="1" dirty="0">
                <a:latin typeface="Open Sans 2"/>
                <a:ea typeface="Open Sans 2"/>
                <a:cs typeface="Open Sans 2"/>
                <a:sym typeface="Open Sans 2"/>
              </a:rPr>
              <a:t>aproximadamente</a:t>
            </a:r>
            <a:endParaRPr lang="es-ES" sz="2800" b="1" noProof="0" dirty="0">
              <a:latin typeface="Open Sans 2"/>
              <a:ea typeface="Open Sans 2"/>
              <a:cs typeface="Open Sans 2"/>
              <a:sym typeface="Open Sans 2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50ED7A2-1EAF-A9CA-82DF-B3E17FC5E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05300"/>
            <a:ext cx="6415979" cy="443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2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B837CB-55BF-4B87-81D8-BA218F340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C44DD92-C7FB-D15C-4ADC-2044B8FC3CB0}"/>
              </a:ext>
            </a:extLst>
          </p:cNvPr>
          <p:cNvGrpSpPr/>
          <p:nvPr/>
        </p:nvGrpSpPr>
        <p:grpSpPr>
          <a:xfrm>
            <a:off x="188797" y="181199"/>
            <a:ext cx="17910406" cy="9924601"/>
            <a:chOff x="0" y="0"/>
            <a:chExt cx="6435532" cy="356608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F272EF9-3CF1-F455-431D-84F18D8C3827}"/>
                </a:ext>
              </a:extLst>
            </p:cNvPr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34C1A35-E616-D427-8CCA-83D3517659B3}"/>
                </a:ext>
              </a:extLst>
            </p:cNvPr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 lang="es-ES" noProof="0" dirty="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C12B6DBD-CEA8-ABCF-547C-028FFEE9B095}"/>
              </a:ext>
            </a:extLst>
          </p:cNvPr>
          <p:cNvSpPr txBox="1"/>
          <p:nvPr/>
        </p:nvSpPr>
        <p:spPr>
          <a:xfrm>
            <a:off x="218649" y="1180677"/>
            <a:ext cx="17850701" cy="1852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s-ES" sz="8000" dirty="0">
                <a:solidFill>
                  <a:srgbClr val="6DE17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ÍLLORA</a:t>
            </a:r>
            <a:r>
              <a:rPr lang="es-ES" sz="60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s-ES" sz="44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CENTRO DE ESTANCIA DIURNA Y NOCTURNA DE ESCÓZNAR</a:t>
            </a:r>
            <a:endParaRPr lang="es-ES" sz="4400" noProof="0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D17AC5B-BEAD-0526-23AD-7A1BFA9713B7}"/>
              </a:ext>
            </a:extLst>
          </p:cNvPr>
          <p:cNvSpPr txBox="1"/>
          <p:nvPr/>
        </p:nvSpPr>
        <p:spPr>
          <a:xfrm>
            <a:off x="762000" y="4212493"/>
            <a:ext cx="8786016" cy="4455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b="1" dirty="0">
                <a:latin typeface="Open Sans 2"/>
                <a:ea typeface="Open Sans 2"/>
                <a:cs typeface="Open Sans 2"/>
                <a:sym typeface="Open Sans 2"/>
              </a:rPr>
              <a:t>El nuevo centro de día de </a:t>
            </a:r>
            <a:r>
              <a:rPr lang="es-ES" sz="2800" b="1" dirty="0" err="1">
                <a:latin typeface="Open Sans 2"/>
                <a:ea typeface="Open Sans 2"/>
                <a:cs typeface="Open Sans 2"/>
                <a:sym typeface="Open Sans 2"/>
              </a:rPr>
              <a:t>Escóznar</a:t>
            </a:r>
            <a:r>
              <a:rPr lang="es-ES" sz="2800" b="1" dirty="0">
                <a:latin typeface="Open Sans 2"/>
                <a:ea typeface="Open Sans 2"/>
                <a:cs typeface="Open Sans 2"/>
                <a:sym typeface="Open Sans 2"/>
              </a:rPr>
              <a:t> busca fomentar la cohesión social y crear empleo local.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b="1" noProof="0" dirty="0">
                <a:latin typeface="Open Sans 2"/>
                <a:ea typeface="Open Sans 2"/>
                <a:cs typeface="Open Sans 2"/>
                <a:sym typeface="Open Sans 2"/>
              </a:rPr>
              <a:t>Cuenta con 788,76 m² y proporcionará </a:t>
            </a:r>
            <a:r>
              <a:rPr lang="es-ES" sz="2800" b="1" noProof="0" dirty="0">
                <a:solidFill>
                  <a:srgbClr val="002060"/>
                </a:solidFill>
                <a:latin typeface="Open Sans 2"/>
                <a:ea typeface="Open Sans 2"/>
                <a:cs typeface="Open Sans 2"/>
                <a:sym typeface="Open Sans 2"/>
              </a:rPr>
              <a:t>atención diurna </a:t>
            </a:r>
            <a:r>
              <a:rPr lang="es-ES" sz="2800" b="1" noProof="0" dirty="0">
                <a:latin typeface="Open Sans 2"/>
                <a:ea typeface="Open Sans 2"/>
                <a:cs typeface="Open Sans 2"/>
                <a:sym typeface="Open Sans 2"/>
              </a:rPr>
              <a:t>a unas</a:t>
            </a:r>
            <a:r>
              <a:rPr lang="es-ES" sz="2800" b="1" noProof="0" dirty="0">
                <a:solidFill>
                  <a:srgbClr val="6DE17B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s-ES" sz="2800" b="1" noProof="0" dirty="0">
                <a:solidFill>
                  <a:srgbClr val="002060"/>
                </a:solidFill>
                <a:latin typeface="Open Sans 2"/>
                <a:ea typeface="Open Sans 2"/>
                <a:cs typeface="Open Sans 2"/>
                <a:sym typeface="Open Sans 2"/>
              </a:rPr>
              <a:t>40 personas.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b="1" dirty="0">
                <a:latin typeface="Open Sans 2"/>
                <a:ea typeface="Open Sans 2"/>
                <a:cs typeface="Open Sans 2"/>
                <a:sym typeface="Open Sans 2"/>
              </a:rPr>
              <a:t>Esta actuación cuenta con el </a:t>
            </a:r>
            <a:r>
              <a:rPr lang="es-ES" sz="2800" b="1" dirty="0">
                <a:solidFill>
                  <a:srgbClr val="002060"/>
                </a:solidFill>
                <a:latin typeface="Open Sans 2"/>
                <a:ea typeface="Open Sans 2"/>
                <a:cs typeface="Open Sans 2"/>
                <a:sym typeface="Open Sans 2"/>
              </a:rPr>
              <a:t>proyecto de ejecución </a:t>
            </a:r>
            <a:r>
              <a:rPr lang="es-ES" sz="2800" b="1" dirty="0">
                <a:latin typeface="Open Sans 2"/>
                <a:ea typeface="Open Sans 2"/>
                <a:cs typeface="Open Sans 2"/>
                <a:sym typeface="Open Sans 2"/>
              </a:rPr>
              <a:t>y  tiene un presupuesto estimado de </a:t>
            </a:r>
          </a:p>
          <a:p>
            <a:pPr algn="ctr">
              <a:lnSpc>
                <a:spcPct val="150000"/>
              </a:lnSpc>
            </a:pPr>
            <a:r>
              <a:rPr lang="es-ES" sz="2800" b="1" dirty="0">
                <a:solidFill>
                  <a:srgbClr val="FF0000"/>
                </a:solidFill>
                <a:latin typeface="Open Sans 2"/>
                <a:ea typeface="Open Sans 2"/>
                <a:cs typeface="Open Sans 2"/>
                <a:sym typeface="Open Sans 2"/>
              </a:rPr>
              <a:t>1.234.000€ </a:t>
            </a:r>
            <a:r>
              <a:rPr lang="es-ES" sz="2800" b="1" dirty="0">
                <a:latin typeface="Open Sans 2"/>
                <a:ea typeface="Open Sans 2"/>
                <a:cs typeface="Open Sans 2"/>
                <a:sym typeface="Open Sans 2"/>
              </a:rPr>
              <a:t>aproximadamente</a:t>
            </a:r>
            <a:endParaRPr lang="es-ES" sz="2800" b="1" noProof="0" dirty="0">
              <a:latin typeface="Open Sans 2"/>
              <a:ea typeface="Open Sans 2"/>
              <a:cs typeface="Open Sans 2"/>
              <a:sym typeface="Open Sans 2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B4669FA-E939-31C7-FB31-A8AB73841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089" y="5143499"/>
            <a:ext cx="6781840" cy="259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54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5476F0-2F5A-9248-10E0-4CCD68611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716F78B-8D51-F2B7-EFD8-D163A6DF5199}"/>
              </a:ext>
            </a:extLst>
          </p:cNvPr>
          <p:cNvGrpSpPr/>
          <p:nvPr/>
        </p:nvGrpSpPr>
        <p:grpSpPr>
          <a:xfrm>
            <a:off x="188797" y="181199"/>
            <a:ext cx="17910406" cy="9924601"/>
            <a:chOff x="0" y="0"/>
            <a:chExt cx="6435532" cy="356608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1BFD2C0-520A-EB78-583D-737639CEADE9}"/>
                </a:ext>
              </a:extLst>
            </p:cNvPr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E81444A-6055-BF7F-D2A3-9D654626E7D8}"/>
                </a:ext>
              </a:extLst>
            </p:cNvPr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 lang="es-ES" noProof="0" dirty="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81AF683C-E38A-DE7E-1216-A536E9FBCDED}"/>
              </a:ext>
            </a:extLst>
          </p:cNvPr>
          <p:cNvSpPr txBox="1"/>
          <p:nvPr/>
        </p:nvSpPr>
        <p:spPr>
          <a:xfrm>
            <a:off x="218649" y="1180677"/>
            <a:ext cx="17850701" cy="1852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s-ES" sz="8000" dirty="0">
                <a:solidFill>
                  <a:srgbClr val="6DE17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MOCLÍN</a:t>
            </a:r>
            <a:r>
              <a:rPr lang="es-ES" sz="60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s-ES" sz="44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CENTRO DE ESTANCIA DIURNA DE PUERTO LOPE</a:t>
            </a:r>
            <a:endParaRPr lang="es-ES" sz="4400" noProof="0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5ADDC80-9832-85FB-FBFA-8F37705D7739}"/>
              </a:ext>
            </a:extLst>
          </p:cNvPr>
          <p:cNvSpPr txBox="1"/>
          <p:nvPr/>
        </p:nvSpPr>
        <p:spPr>
          <a:xfrm>
            <a:off x="762000" y="4305300"/>
            <a:ext cx="8786016" cy="3809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b="1" dirty="0">
                <a:latin typeface="Open Sans 2"/>
                <a:ea typeface="Open Sans 2"/>
                <a:cs typeface="Open Sans 2"/>
                <a:sym typeface="Open Sans 2"/>
              </a:rPr>
              <a:t>La</a:t>
            </a:r>
            <a:r>
              <a:rPr lang="es-ES" sz="2800" b="1" dirty="0">
                <a:solidFill>
                  <a:srgbClr val="6DE17B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s-ES" sz="2800" b="1" dirty="0">
                <a:solidFill>
                  <a:srgbClr val="002060"/>
                </a:solidFill>
                <a:latin typeface="Open Sans 2"/>
                <a:ea typeface="Open Sans 2"/>
                <a:cs typeface="Open Sans 2"/>
                <a:sym typeface="Open Sans 2"/>
              </a:rPr>
              <a:t>REAPERTURA</a:t>
            </a:r>
            <a:r>
              <a:rPr lang="es-ES" sz="2800" b="1" dirty="0">
                <a:solidFill>
                  <a:srgbClr val="6DE17B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s-ES" sz="2800" b="1" dirty="0">
                <a:latin typeface="Open Sans 2"/>
                <a:ea typeface="Open Sans 2"/>
                <a:cs typeface="Open Sans 2"/>
                <a:sym typeface="Open Sans 2"/>
              </a:rPr>
              <a:t>del centro de día de Puerto Lope, ya en propiedad municipal, generará empleo local y ofrecerá un nuevo servicio a sus vecinos/as. 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b="1" dirty="0">
                <a:latin typeface="Open Sans 2"/>
                <a:ea typeface="Open Sans 2"/>
                <a:cs typeface="Open Sans 2"/>
                <a:sym typeface="Open Sans 2"/>
              </a:rPr>
              <a:t>Esta actuación cuenta con el</a:t>
            </a:r>
            <a:r>
              <a:rPr lang="es-ES" sz="2800" b="1" dirty="0">
                <a:solidFill>
                  <a:srgbClr val="6DE17B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s-ES" sz="2800" b="1" dirty="0">
                <a:solidFill>
                  <a:srgbClr val="002060"/>
                </a:solidFill>
                <a:latin typeface="Open Sans 2"/>
                <a:ea typeface="Open Sans 2"/>
                <a:cs typeface="Open Sans 2"/>
                <a:sym typeface="Open Sans 2"/>
              </a:rPr>
              <a:t>proyecto de ejecución </a:t>
            </a:r>
            <a:r>
              <a:rPr lang="es-ES" sz="2800" b="1" dirty="0">
                <a:latin typeface="Open Sans 2"/>
                <a:ea typeface="Open Sans 2"/>
                <a:cs typeface="Open Sans 2"/>
                <a:sym typeface="Open Sans 2"/>
              </a:rPr>
              <a:t>y tiene un presupuesto estimado de </a:t>
            </a:r>
          </a:p>
          <a:p>
            <a:pPr algn="ctr">
              <a:lnSpc>
                <a:spcPct val="150000"/>
              </a:lnSpc>
            </a:pPr>
            <a:r>
              <a:rPr lang="es-ES" sz="2800" b="1" dirty="0">
                <a:solidFill>
                  <a:srgbClr val="FF0000"/>
                </a:solidFill>
                <a:latin typeface="Open Sans 2"/>
                <a:ea typeface="Open Sans 2"/>
                <a:cs typeface="Open Sans 2"/>
                <a:sym typeface="Open Sans 2"/>
              </a:rPr>
              <a:t>289.000€</a:t>
            </a:r>
            <a:r>
              <a:rPr lang="es-ES" sz="2800" b="1" dirty="0">
                <a:solidFill>
                  <a:srgbClr val="6DE17B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r>
              <a:rPr lang="es-ES" sz="2800" b="1" dirty="0">
                <a:latin typeface="Open Sans 2"/>
                <a:ea typeface="Open Sans 2"/>
                <a:cs typeface="Open Sans 2"/>
                <a:sym typeface="Open Sans 2"/>
              </a:rPr>
              <a:t>aproximadamente</a:t>
            </a:r>
            <a:r>
              <a:rPr lang="es-ES" sz="2800" b="1" dirty="0">
                <a:solidFill>
                  <a:srgbClr val="6DE17B"/>
                </a:solidFill>
                <a:latin typeface="Open Sans 2"/>
                <a:ea typeface="Open Sans 2"/>
                <a:cs typeface="Open Sans 2"/>
                <a:sym typeface="Open Sans 2"/>
              </a:rPr>
              <a:t>.</a:t>
            </a:r>
            <a:endParaRPr lang="es-ES" sz="2800" b="1" noProof="0" dirty="0">
              <a:solidFill>
                <a:srgbClr val="6DE17B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3E82BC2-1636-3888-1F4C-518128F1D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4153278"/>
            <a:ext cx="6399921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36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B600BB-E34C-B015-B61A-21179F469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25F815D-5BB4-80C7-B729-4644428AA3FB}"/>
              </a:ext>
            </a:extLst>
          </p:cNvPr>
          <p:cNvGrpSpPr/>
          <p:nvPr/>
        </p:nvGrpSpPr>
        <p:grpSpPr>
          <a:xfrm>
            <a:off x="188797" y="181199"/>
            <a:ext cx="17910406" cy="9924601"/>
            <a:chOff x="0" y="0"/>
            <a:chExt cx="6435532" cy="356608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05B4F5C-746D-D69D-9D06-A34902795085}"/>
                </a:ext>
              </a:extLst>
            </p:cNvPr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3946DDD-3B43-6605-F4D2-BC8F1AE57D95}"/>
                </a:ext>
              </a:extLst>
            </p:cNvPr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 lang="es-ES" noProof="0" dirty="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C5D02834-B38C-FA4E-BE01-424838B44A7F}"/>
              </a:ext>
            </a:extLst>
          </p:cNvPr>
          <p:cNvSpPr txBox="1"/>
          <p:nvPr/>
        </p:nvSpPr>
        <p:spPr>
          <a:xfrm>
            <a:off x="218649" y="1180677"/>
            <a:ext cx="17850701" cy="1852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s-ES" sz="8000" dirty="0">
                <a:solidFill>
                  <a:srgbClr val="6DE17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COLOMERA</a:t>
            </a:r>
            <a:r>
              <a:rPr lang="es-ES" sz="60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s-ES" sz="44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CENTRO DE ESTANCIA DIURNA DE COLOMERA</a:t>
            </a:r>
            <a:endParaRPr lang="es-ES" sz="4400" noProof="0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8090A99-BE2A-A167-D4EA-547AB1BF44BB}"/>
              </a:ext>
            </a:extLst>
          </p:cNvPr>
          <p:cNvSpPr txBox="1"/>
          <p:nvPr/>
        </p:nvSpPr>
        <p:spPr>
          <a:xfrm>
            <a:off x="7924800" y="4305300"/>
            <a:ext cx="8786016" cy="3809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b="1" dirty="0">
                <a:latin typeface="Open Sans 2"/>
                <a:ea typeface="Open Sans 2"/>
                <a:cs typeface="Open Sans 2"/>
                <a:sym typeface="Open Sans 2"/>
              </a:rPr>
              <a:t>La propuesta tiene como objetivo mejorar la calidad de vida de la población mayor del municipio. 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b="1" dirty="0">
                <a:latin typeface="Open Sans 2"/>
                <a:ea typeface="Open Sans 2"/>
                <a:cs typeface="Open Sans 2"/>
                <a:sym typeface="Open Sans 2"/>
              </a:rPr>
              <a:t>Esta actuación cuenta con el </a:t>
            </a:r>
            <a:r>
              <a:rPr lang="es-ES" sz="2800" b="1" dirty="0">
                <a:solidFill>
                  <a:srgbClr val="002060"/>
                </a:solidFill>
                <a:latin typeface="Open Sans 2"/>
                <a:ea typeface="Open Sans 2"/>
                <a:cs typeface="Open Sans 2"/>
                <a:sym typeface="Open Sans 2"/>
              </a:rPr>
              <a:t>proyecto de ejecución </a:t>
            </a:r>
            <a:r>
              <a:rPr lang="es-ES" sz="2800" b="1" dirty="0">
                <a:latin typeface="Open Sans 2"/>
                <a:ea typeface="Open Sans 2"/>
                <a:cs typeface="Open Sans 2"/>
                <a:sym typeface="Open Sans 2"/>
              </a:rPr>
              <a:t>y tiene un presupuesto estimado de </a:t>
            </a:r>
          </a:p>
          <a:p>
            <a:pPr algn="ctr">
              <a:lnSpc>
                <a:spcPct val="150000"/>
              </a:lnSpc>
            </a:pPr>
            <a:r>
              <a:rPr lang="es-ES" sz="2800" b="1" dirty="0">
                <a:solidFill>
                  <a:srgbClr val="FF0000"/>
                </a:solidFill>
                <a:latin typeface="Open Sans 2"/>
                <a:ea typeface="Open Sans 2"/>
                <a:cs typeface="Open Sans 2"/>
                <a:sym typeface="Open Sans 2"/>
              </a:rPr>
              <a:t>669.000€</a:t>
            </a:r>
            <a:r>
              <a:rPr lang="es-ES" sz="2800" b="1" dirty="0">
                <a:latin typeface="Open Sans 2"/>
                <a:ea typeface="Open Sans 2"/>
                <a:cs typeface="Open Sans 2"/>
                <a:sym typeface="Open Sans 2"/>
              </a:rPr>
              <a:t> aproximadamente.</a:t>
            </a:r>
            <a:endParaRPr lang="es-ES" sz="2800" b="1" noProof="0" dirty="0">
              <a:latin typeface="Open Sans 2"/>
              <a:ea typeface="Open Sans 2"/>
              <a:cs typeface="Open Sans 2"/>
              <a:sym typeface="Open Sans 2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0A3ED59-FAB1-ABE5-4ADF-638215FDF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660183"/>
            <a:ext cx="5486400" cy="509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96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580</Words>
  <Application>Microsoft Office PowerPoint</Application>
  <PresentationFormat>Personalizado</PresentationFormat>
  <Paragraphs>61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League Spartan</vt:lpstr>
      <vt:lpstr>Calibri</vt:lpstr>
      <vt:lpstr>Wingdings</vt:lpstr>
      <vt:lpstr>Open Sans 2 Bold</vt:lpstr>
      <vt:lpstr>Arial</vt:lpstr>
      <vt:lpstr>Open Sans 2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Jornada Provincial de Agendas Urbanas y Rurales</dc:title>
  <dc:creator>Miguel Liñán</dc:creator>
  <cp:lastModifiedBy>Alcalde Moclin</cp:lastModifiedBy>
  <cp:revision>7</cp:revision>
  <dcterms:created xsi:type="dcterms:W3CDTF">2006-08-16T00:00:00Z</dcterms:created>
  <dcterms:modified xsi:type="dcterms:W3CDTF">2025-11-26T12:08:05Z</dcterms:modified>
  <dc:identifier>DAG3J2_yuyk</dc:identifier>
</cp:coreProperties>
</file>